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sldIdLst>
    <p:sldId id="257" r:id="rId2"/>
    <p:sldId id="258" r:id="rId3"/>
    <p:sldId id="263" r:id="rId4"/>
    <p:sldId id="264" r:id="rId5"/>
    <p:sldId id="266" r:id="rId6"/>
    <p:sldId id="265" r:id="rId7"/>
    <p:sldId id="267" r:id="rId8"/>
    <p:sldId id="268" r:id="rId9"/>
    <p:sldId id="269" r:id="rId10"/>
    <p:sldId id="270" r:id="rId11"/>
    <p:sldId id="271" r:id="rId12"/>
    <p:sldId id="272" r:id="rId13"/>
    <p:sldId id="273" r:id="rId14"/>
    <p:sldId id="274" r:id="rId15"/>
    <p:sldId id="278" r:id="rId16"/>
  </p:sldIdLst>
  <p:sldSz cx="12192000" cy="6858000"/>
  <p:notesSz cx="6858000" cy="9144000"/>
  <p:embeddedFontLst>
    <p:embeddedFont>
      <p:font typeface="210 구름고딕 050" panose="02020603020101020101" pitchFamily="18" charset="-127"/>
      <p:regular r:id="rId17"/>
    </p:embeddedFont>
    <p:embeddedFont>
      <p:font typeface="210 나무고딕 EB" panose="02020603020101020101" pitchFamily="18" charset="-127"/>
      <p:regular r:id="rId18"/>
    </p:embeddedFont>
    <p:embeddedFont>
      <p:font typeface="맑은 고딕" panose="020B0503020000020004" pitchFamily="50" charset="-127"/>
      <p:regular r:id="rId19"/>
      <p:bold r:id="rId2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F5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441" autoAdjust="0"/>
    <p:restoredTop sz="94660"/>
  </p:normalViewPr>
  <p:slideViewPr>
    <p:cSldViewPr snapToGrid="0">
      <p:cViewPr varScale="1">
        <p:scale>
          <a:sx n="73" d="100"/>
          <a:sy n="73" d="100"/>
        </p:scale>
        <p:origin x="96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56FA43-AC63-4ED1-9248-5960BB509F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1AB7620-D252-4422-B88B-50BF2865CD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AD6BAC2-D122-41DD-8EC4-59E75B9FA0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C6BAE-F2C9-4CEB-8856-6887EBA62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2021-11-04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5291B7D-3B85-40EE-8904-D4DBD6005C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7D7DCA2-2042-414B-9FBD-9BCB03B3E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38576-3682-4218-8146-87A4D018022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39341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9CE824-6C04-469D-A873-B7887C4E2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D9E66A4-256C-4BA2-9936-8CBD579D2A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EA084DF-BC0E-4246-B90C-147D596894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C6BAE-F2C9-4CEB-8856-6887EBA62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2021-11-04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7E68ACB-063D-416F-AE49-2A9533F0D7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30674E-4EA7-4C65-A93C-F940E1AE5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38576-3682-4218-8146-87A4D018022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09642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53221AE-CFBA-4481-B64C-3373B4624E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9DF4542-D286-41CD-BBDB-C286B5FA29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F3E84EE-A4F7-4E5E-BFEF-6D9B0219FF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C6BAE-F2C9-4CEB-8856-6887EBA62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2021-11-04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CFADCC7-2ADF-411D-B9B5-EEFA5B2657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7D1B2F0-F576-4C52-B732-C3A3BA0754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38576-3682-4218-8146-87A4D018022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70116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48AB6A-8899-4B16-9C8F-64E8A62C07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EDA04AB-2B4E-4BCC-B608-1529E5C304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D557499-CAC5-4898-B8AC-725D9A3945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C6BAE-F2C9-4CEB-8856-6887EBA62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2021-11-04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133102D-1E0A-4F84-9C62-82B74E42A8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924B49F-84E0-4EFE-A777-37E5978285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38576-3682-4218-8146-87A4D018022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80281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22D864-978D-4D4E-B252-58BD778A56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08D99B1-CBDD-47DE-ABB4-2ECC9B5BFE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5DF6B00-F76D-4E92-8905-825499684E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C6BAE-F2C9-4CEB-8856-6887EBA62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2021-11-04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F9FDA6E-DB84-4247-A6FA-54519067D2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B9D11D-BC7E-42F5-B016-DCF3CC8E2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38576-3682-4218-8146-87A4D018022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93651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2F736E-CF85-410A-90F7-F27ED2AA5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B02D60-C5C5-48BC-A04D-674731ADA5F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7967DC0-3F8F-42AA-A859-A8997415E8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FBBE8AD-53B1-47A4-BF74-AA1C6A5CBC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C6BAE-F2C9-4CEB-8856-6887EBA62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2021-11-04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5D167DD-71FF-4C11-9BDE-AF9FF8DE07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4C99CAF-16E1-40E5-AC9C-E81EFBE68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38576-3682-4218-8146-87A4D018022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01335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2E0BEB-4E39-4EFB-AF3E-4EABCD6186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7ED3BAF-6E69-4C8F-9423-D95482C470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59636A1-8FA2-429C-8F1D-E4F6642AC7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4032792-ABC4-4E95-8C5F-A776FCF79C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1D4EF34-49D5-4B7F-A404-AEEC789EE3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BF6ED10-1712-4A9E-BEA7-F304A75631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C6BAE-F2C9-4CEB-8856-6887EBA62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2021-11-04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B823B05-1557-4B39-A3C3-57C409352C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A167069-F201-455B-A7E3-D4C8B93BB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38576-3682-4218-8146-87A4D018022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17521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E3D165-0EC1-44DD-9D5E-BAAD320E4E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5F3206C-DF57-4689-9FB7-33731D284C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C6BAE-F2C9-4CEB-8856-6887EBA62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2021-11-04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34502DA-D604-442F-8CDF-F13666BF8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95B22D8-DA7F-4EF6-B2A5-34EBF650EF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38576-3682-4218-8146-87A4D018022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45307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E8F7D3C-D8F0-403B-8E37-A69B0C7D66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C6BAE-F2C9-4CEB-8856-6887EBA62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2021-11-04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9B5CAEA-3187-44A8-9522-080338CE67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287FDF7-95C3-4F70-9934-1D1D28D294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38576-3682-4218-8146-87A4D018022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26936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F27DAD-F77E-4416-835D-96101EB9E2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4727E33-7599-4FB6-A454-5D0E29293A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EED80CF-669E-4FCB-A79F-CCC226E5EF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CBEA837-7730-46F7-83FD-9DCBB5DF01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C6BAE-F2C9-4CEB-8856-6887EBA62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2021-11-04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EC9D44F-CACD-4143-B8E0-3E56156EA3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0908E33-70AB-4DF3-BD3C-D729E4DD9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38576-3682-4218-8146-87A4D018022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74870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7DCF6F-118C-4630-B7FD-56E256874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9B50EAD-1CBF-4271-907F-A5FD1CD620C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8C743E7-77D5-47C7-92D7-B9D4CF0A21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0C76B92-B4D2-4891-8BC2-99515B4641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C6BAE-F2C9-4CEB-8856-6887EBA62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2021-11-04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7603EED-F9BF-4FDC-B028-80E6C733B3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3522C5D-AA5F-45E4-9CA9-16E76B070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38576-3682-4218-8146-87A4D018022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1675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A2F54CE-EAF5-403B-94A7-59A333C9A9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E56ED0E-10BF-4B93-B8F3-9529C92EDD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6120255-B153-46BA-8E5A-FFC4D8F2CA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9C6BAE-F2C9-4CEB-8856-6887EBA62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2021-11-04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04790ED-CCE9-44AD-8C87-969A36F86F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88EBD6-C313-483C-9A71-AF5A1F285F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538576-3682-4218-8146-87A4D018022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10165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B90EC431-A090-44A7-82BD-410F0A05FE5F}"/>
              </a:ext>
            </a:extLst>
          </p:cNvPr>
          <p:cNvSpPr/>
          <p:nvPr/>
        </p:nvSpPr>
        <p:spPr>
          <a:xfrm>
            <a:off x="179561" y="198045"/>
            <a:ext cx="11832879" cy="6461911"/>
          </a:xfrm>
          <a:prstGeom prst="roundRect">
            <a:avLst>
              <a:gd name="adj" fmla="val 2667"/>
            </a:avLst>
          </a:prstGeom>
          <a:solidFill>
            <a:srgbClr val="F5F5F5"/>
          </a:solidFill>
          <a:ln w="41275">
            <a:solidFill>
              <a:schemeClr val="bg1">
                <a:alpha val="64000"/>
              </a:schemeClr>
            </a:solidFill>
          </a:ln>
          <a:effectLst>
            <a:outerShdw blurRad="127000" dist="38100" dir="8100000" algn="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95EBF0E3-A03F-41EA-9004-D7EC2FFF8A81}"/>
              </a:ext>
            </a:extLst>
          </p:cNvPr>
          <p:cNvSpPr/>
          <p:nvPr/>
        </p:nvSpPr>
        <p:spPr>
          <a:xfrm>
            <a:off x="4247256" y="3326079"/>
            <a:ext cx="4912848" cy="43439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190500" dist="101600" dir="2700000" sx="98000" sy="98000" algn="tl" rotWithShape="0">
              <a:schemeClr val="tx1">
                <a:alpha val="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defRPr/>
            </a:pPr>
            <a:r>
              <a:rPr lang="en-US" altLang="ko-KR" sz="8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210 구름고딕 050" panose="02020603020101020101" pitchFamily="18" charset="-127"/>
                <a:ea typeface="210 구름고딕 050" panose="02020603020101020101" pitchFamily="18" charset="-127"/>
              </a:rPr>
              <a:t>PROJECT AZURE KINECT DK USING OPEN3D FOR VISUALIZE</a:t>
            </a:r>
            <a:endParaRPr lang="en-US" altLang="ko-KR" sz="3600" b="1" kern="0" dirty="0">
              <a:ln w="3175"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latin typeface="210 구름고딕 050" panose="02020603020101020101" pitchFamily="18" charset="-127"/>
              <a:ea typeface="210 구름고딕 050" panose="02020603020101020101" pitchFamily="18" charset="-127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99B8BBC0-DC5E-465A-8136-0A53CD305383}"/>
              </a:ext>
            </a:extLst>
          </p:cNvPr>
          <p:cNvSpPr/>
          <p:nvPr/>
        </p:nvSpPr>
        <p:spPr>
          <a:xfrm>
            <a:off x="8513849" y="3371792"/>
            <a:ext cx="585789" cy="342964"/>
          </a:xfrm>
          <a:prstGeom prst="roundRect">
            <a:avLst>
              <a:gd name="adj" fmla="val 50000"/>
            </a:avLst>
          </a:prstGeom>
          <a:solidFill>
            <a:srgbClr val="FF7C8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ECABE05E-3A05-42A8-8012-A5E7102E0832}"/>
              </a:ext>
            </a:extLst>
          </p:cNvPr>
          <p:cNvGrpSpPr/>
          <p:nvPr/>
        </p:nvGrpSpPr>
        <p:grpSpPr>
          <a:xfrm>
            <a:off x="8711558" y="3427154"/>
            <a:ext cx="190370" cy="232240"/>
            <a:chOff x="8723408" y="848204"/>
            <a:chExt cx="234693" cy="286312"/>
          </a:xfrm>
        </p:grpSpPr>
        <p:sp>
          <p:nvSpPr>
            <p:cNvPr id="9" name="원형: 비어 있음 8">
              <a:extLst>
                <a:ext uri="{FF2B5EF4-FFF2-40B4-BE49-F238E27FC236}">
                  <a16:creationId xmlns:a16="http://schemas.microsoft.com/office/drawing/2014/main" id="{8C8BF62A-12EE-42FF-BC50-C6000B60B297}"/>
                </a:ext>
              </a:extLst>
            </p:cNvPr>
            <p:cNvSpPr/>
            <p:nvPr/>
          </p:nvSpPr>
          <p:spPr>
            <a:xfrm>
              <a:off x="8723408" y="848204"/>
              <a:ext cx="209550" cy="209550"/>
            </a:xfrm>
            <a:prstGeom prst="donut">
              <a:avLst>
                <a:gd name="adj" fmla="val 14764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99715057-3C08-49A6-9144-B181BB3E9FFA}"/>
                </a:ext>
              </a:extLst>
            </p:cNvPr>
            <p:cNvSpPr/>
            <p:nvPr/>
          </p:nvSpPr>
          <p:spPr>
            <a:xfrm rot="18900000">
              <a:off x="8922101" y="990516"/>
              <a:ext cx="36000" cy="144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99B115DE-0AA8-4F26-A4C6-5135BD86A79C}"/>
              </a:ext>
            </a:extLst>
          </p:cNvPr>
          <p:cNvSpPr txBox="1"/>
          <p:nvPr/>
        </p:nvSpPr>
        <p:spPr>
          <a:xfrm>
            <a:off x="4186133" y="2500566"/>
            <a:ext cx="578169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4000" b="1" kern="0" dirty="0">
                <a:ln w="3175"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210 나무고딕 EB" panose="02020603020101020101" pitchFamily="18" charset="-127"/>
                <a:ea typeface="210 나무고딕 EB" panose="02020603020101020101" pitchFamily="18" charset="-127"/>
              </a:rPr>
              <a:t>AZURE KINECT DK</a:t>
            </a:r>
            <a:endParaRPr lang="en-US" altLang="ko-KR" sz="800" kern="0" dirty="0">
              <a:solidFill>
                <a:prstClr val="black">
                  <a:lumMod val="85000"/>
                  <a:lumOff val="15000"/>
                </a:prstClr>
              </a:solidFill>
              <a:latin typeface="210 나무고딕 EB" panose="02020603020101020101" pitchFamily="18" charset="-127"/>
              <a:ea typeface="210 나무고딕 EB" panose="02020603020101020101" pitchFamily="18" charset="-127"/>
            </a:endParaRPr>
          </a:p>
        </p:txBody>
      </p:sp>
      <p:pic>
        <p:nvPicPr>
          <p:cNvPr id="11" name="Picture 2" descr="Azure Kinect DK – AI 모델 개발 | Microsoft Azure">
            <a:extLst>
              <a:ext uri="{FF2B5EF4-FFF2-40B4-BE49-F238E27FC236}">
                <a16:creationId xmlns:a16="http://schemas.microsoft.com/office/drawing/2014/main" id="{E8BEBEA9-119F-4B40-8978-B3BE0B05AC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8141" y="2814203"/>
            <a:ext cx="1512937" cy="794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C7B1540-A921-4253-9C29-5E5586691029}"/>
              </a:ext>
            </a:extLst>
          </p:cNvPr>
          <p:cNvSpPr txBox="1"/>
          <p:nvPr/>
        </p:nvSpPr>
        <p:spPr>
          <a:xfrm>
            <a:off x="5181600" y="3928896"/>
            <a:ext cx="1828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210 구름고딕 050" panose="02020603020101020101" pitchFamily="18" charset="-127"/>
                <a:ea typeface="210 구름고딕 050" panose="02020603020101020101" pitchFamily="18" charset="-127"/>
              </a:rPr>
              <a:t>YOO SUNG MIN</a:t>
            </a:r>
            <a:endParaRPr lang="ko-KR" altLang="en-US" sz="1200" dirty="0">
              <a:latin typeface="210 구름고딕 050" panose="02020603020101020101" pitchFamily="18" charset="-127"/>
              <a:ea typeface="210 구름고딕 05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382985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B90EC431-A090-44A7-82BD-410F0A05FE5F}"/>
              </a:ext>
            </a:extLst>
          </p:cNvPr>
          <p:cNvSpPr/>
          <p:nvPr/>
        </p:nvSpPr>
        <p:spPr>
          <a:xfrm>
            <a:off x="179561" y="198045"/>
            <a:ext cx="11832879" cy="6461911"/>
          </a:xfrm>
          <a:prstGeom prst="roundRect">
            <a:avLst>
              <a:gd name="adj" fmla="val 2667"/>
            </a:avLst>
          </a:prstGeom>
          <a:solidFill>
            <a:srgbClr val="F5F5F5"/>
          </a:solidFill>
          <a:ln w="41275">
            <a:solidFill>
              <a:schemeClr val="bg1">
                <a:alpha val="64000"/>
              </a:schemeClr>
            </a:solidFill>
          </a:ln>
          <a:effectLst>
            <a:outerShdw blurRad="127000" dist="38100" dir="8100000" algn="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95EBF0E3-A03F-41EA-9004-D7EC2FFF8A81}"/>
              </a:ext>
            </a:extLst>
          </p:cNvPr>
          <p:cNvSpPr/>
          <p:nvPr/>
        </p:nvSpPr>
        <p:spPr>
          <a:xfrm>
            <a:off x="4635056" y="421621"/>
            <a:ext cx="4678532" cy="43439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190500" dist="101600" dir="2700000" sx="98000" sy="98000" algn="tl" rotWithShape="0">
              <a:schemeClr val="tx1">
                <a:alpha val="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defRPr/>
            </a:pPr>
            <a:r>
              <a:rPr lang="en-US" altLang="ko-KR" sz="8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210 구름고딕 050" panose="02020603020101020101" pitchFamily="18" charset="-127"/>
                <a:ea typeface="210 구름고딕 050" panose="02020603020101020101" pitchFamily="18" charset="-127"/>
              </a:rPr>
              <a:t>PROJECT AZURE KINECT DK USING OPEN3D FOR VISUALIZE</a:t>
            </a:r>
            <a:endParaRPr lang="en-US" altLang="ko-KR" sz="3600" b="1" kern="0" dirty="0">
              <a:ln w="3175"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latin typeface="210 구름고딕 050" panose="02020603020101020101" pitchFamily="18" charset="-127"/>
              <a:ea typeface="210 구름고딕 050" panose="02020603020101020101" pitchFamily="18" charset="-127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99B8BBC0-DC5E-465A-8136-0A53CD305383}"/>
              </a:ext>
            </a:extLst>
          </p:cNvPr>
          <p:cNvSpPr/>
          <p:nvPr/>
        </p:nvSpPr>
        <p:spPr>
          <a:xfrm>
            <a:off x="8657808" y="467334"/>
            <a:ext cx="585789" cy="342964"/>
          </a:xfrm>
          <a:prstGeom prst="roundRect">
            <a:avLst>
              <a:gd name="adj" fmla="val 50000"/>
            </a:avLst>
          </a:prstGeom>
          <a:solidFill>
            <a:srgbClr val="FF7C8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ECABE05E-3A05-42A8-8012-A5E7102E0832}"/>
              </a:ext>
            </a:extLst>
          </p:cNvPr>
          <p:cNvGrpSpPr/>
          <p:nvPr/>
        </p:nvGrpSpPr>
        <p:grpSpPr>
          <a:xfrm>
            <a:off x="8855517" y="522696"/>
            <a:ext cx="190370" cy="232240"/>
            <a:chOff x="8723408" y="848204"/>
            <a:chExt cx="234693" cy="286312"/>
          </a:xfrm>
        </p:grpSpPr>
        <p:sp>
          <p:nvSpPr>
            <p:cNvPr id="9" name="원형: 비어 있음 8">
              <a:extLst>
                <a:ext uri="{FF2B5EF4-FFF2-40B4-BE49-F238E27FC236}">
                  <a16:creationId xmlns:a16="http://schemas.microsoft.com/office/drawing/2014/main" id="{8C8BF62A-12EE-42FF-BC50-C6000B60B297}"/>
                </a:ext>
              </a:extLst>
            </p:cNvPr>
            <p:cNvSpPr/>
            <p:nvPr/>
          </p:nvSpPr>
          <p:spPr>
            <a:xfrm>
              <a:off x="8723408" y="848204"/>
              <a:ext cx="209550" cy="209550"/>
            </a:xfrm>
            <a:prstGeom prst="donut">
              <a:avLst>
                <a:gd name="adj" fmla="val 14764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99715057-3C08-49A6-9144-B181BB3E9FFA}"/>
                </a:ext>
              </a:extLst>
            </p:cNvPr>
            <p:cNvSpPr/>
            <p:nvPr/>
          </p:nvSpPr>
          <p:spPr>
            <a:xfrm rot="18900000">
              <a:off x="8922101" y="990516"/>
              <a:ext cx="36000" cy="144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99B115DE-0AA8-4F26-A4C6-5135BD86A79C}"/>
              </a:ext>
            </a:extLst>
          </p:cNvPr>
          <p:cNvSpPr txBox="1"/>
          <p:nvPr/>
        </p:nvSpPr>
        <p:spPr>
          <a:xfrm>
            <a:off x="878322" y="421621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2400" b="1" kern="0" dirty="0">
                <a:ln w="3175"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210 나무고딕 EB" panose="02020603020101020101" pitchFamily="18" charset="-127"/>
                <a:ea typeface="210 나무고딕 EB" panose="02020603020101020101" pitchFamily="18" charset="-127"/>
              </a:rPr>
              <a:t>K4A GRABBER</a:t>
            </a:r>
            <a:endParaRPr lang="en-US" altLang="ko-KR" sz="2400" kern="0" dirty="0">
              <a:solidFill>
                <a:prstClr val="black">
                  <a:lumMod val="85000"/>
                  <a:lumOff val="15000"/>
                </a:prstClr>
              </a:solidFill>
              <a:latin typeface="210 나무고딕 EB" panose="02020603020101020101" pitchFamily="18" charset="-127"/>
              <a:ea typeface="210 나무고딕 EB" panose="02020603020101020101" pitchFamily="18" charset="-127"/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85634C77-D81C-4A3E-AFD5-95BAB1CFFC01}"/>
              </a:ext>
            </a:extLst>
          </p:cNvPr>
          <p:cNvSpPr/>
          <p:nvPr/>
        </p:nvSpPr>
        <p:spPr>
          <a:xfrm>
            <a:off x="339909" y="1116215"/>
            <a:ext cx="11503747" cy="5420387"/>
          </a:xfrm>
          <a:prstGeom prst="roundRect">
            <a:avLst>
              <a:gd name="adj" fmla="val 2642"/>
            </a:avLst>
          </a:prstGeom>
          <a:solidFill>
            <a:schemeClr val="bg1"/>
          </a:solidFill>
          <a:ln>
            <a:noFill/>
          </a:ln>
          <a:effectLst>
            <a:outerShdw blurRad="190500" dist="101600" dir="2700000" sx="98000" sy="98000" algn="tl" rotWithShape="0">
              <a:schemeClr val="tx1">
                <a:alpha val="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defRPr/>
            </a:pPr>
            <a:endParaRPr lang="en-US" altLang="ko-KR" sz="3600" b="1" kern="0" dirty="0">
              <a:ln w="3175">
                <a:noFill/>
              </a:ln>
              <a:solidFill>
                <a:prstClr val="white">
                  <a:lumMod val="85000"/>
                </a:prstClr>
              </a:solidFill>
            </a:endParaRPr>
          </a:p>
        </p:txBody>
      </p:sp>
      <p:pic>
        <p:nvPicPr>
          <p:cNvPr id="97" name="Picture 2" descr="Azure Kinect DK – AI 모델 개발 | Microsoft Azure">
            <a:extLst>
              <a:ext uri="{FF2B5EF4-FFF2-40B4-BE49-F238E27FC236}">
                <a16:creationId xmlns:a16="http://schemas.microsoft.com/office/drawing/2014/main" id="{FBF40E6D-A9C7-4D9E-A3E4-CD161BED4E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665" y="530336"/>
            <a:ext cx="521657" cy="273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5829D35C-9528-4F1B-BD8E-47B1F1EA8D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588" y="1431538"/>
            <a:ext cx="8088823" cy="46164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B9672F3-BF36-473B-87F7-9D207742FF87}"/>
              </a:ext>
            </a:extLst>
          </p:cNvPr>
          <p:cNvSpPr txBox="1"/>
          <p:nvPr/>
        </p:nvSpPr>
        <p:spPr>
          <a:xfrm>
            <a:off x="4326482" y="6107629"/>
            <a:ext cx="353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210 나무고딕 EB" panose="02020603020101020101" pitchFamily="18" charset="-127"/>
                <a:ea typeface="210 나무고딕 EB" panose="02020603020101020101" pitchFamily="18" charset="-127"/>
              </a:rPr>
              <a:t>Default Setting </a:t>
            </a:r>
            <a:r>
              <a:rPr lang="en-US" altLang="ko-KR" dirty="0">
                <a:solidFill>
                  <a:schemeClr val="accent1"/>
                </a:solidFill>
                <a:latin typeface="210 나무고딕 EB" panose="02020603020101020101" pitchFamily="18" charset="-127"/>
                <a:ea typeface="210 나무고딕 EB" panose="02020603020101020101" pitchFamily="18" charset="-127"/>
              </a:rPr>
              <a:t>(ICP + </a:t>
            </a:r>
            <a:r>
              <a:rPr lang="en-US" altLang="ko-KR" dirty="0" err="1">
                <a:solidFill>
                  <a:schemeClr val="accent1"/>
                </a:solidFill>
                <a:latin typeface="210 나무고딕 EB" panose="02020603020101020101" pitchFamily="18" charset="-127"/>
                <a:ea typeface="210 나무고딕 EB" panose="02020603020101020101" pitchFamily="18" charset="-127"/>
              </a:rPr>
              <a:t>ArUco</a:t>
            </a:r>
            <a:r>
              <a:rPr lang="en-US" altLang="ko-KR" dirty="0">
                <a:solidFill>
                  <a:schemeClr val="accent1"/>
                </a:solidFill>
                <a:latin typeface="210 나무고딕 EB" panose="02020603020101020101" pitchFamily="18" charset="-127"/>
                <a:ea typeface="210 나무고딕 EB" panose="02020603020101020101" pitchFamily="18" charset="-127"/>
              </a:rPr>
              <a:t>)</a:t>
            </a:r>
            <a:endParaRPr lang="ko-KR" altLang="en-US" dirty="0">
              <a:solidFill>
                <a:schemeClr val="accent1"/>
              </a:solidFill>
              <a:latin typeface="210 나무고딕 EB" panose="02020603020101020101" pitchFamily="18" charset="-127"/>
              <a:ea typeface="210 나무고딕 E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388452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B90EC431-A090-44A7-82BD-410F0A05FE5F}"/>
              </a:ext>
            </a:extLst>
          </p:cNvPr>
          <p:cNvSpPr/>
          <p:nvPr/>
        </p:nvSpPr>
        <p:spPr>
          <a:xfrm>
            <a:off x="179561" y="198045"/>
            <a:ext cx="11832879" cy="6461911"/>
          </a:xfrm>
          <a:prstGeom prst="roundRect">
            <a:avLst>
              <a:gd name="adj" fmla="val 2667"/>
            </a:avLst>
          </a:prstGeom>
          <a:solidFill>
            <a:srgbClr val="F5F5F5"/>
          </a:solidFill>
          <a:ln w="41275">
            <a:solidFill>
              <a:schemeClr val="bg1">
                <a:alpha val="64000"/>
              </a:schemeClr>
            </a:solidFill>
          </a:ln>
          <a:effectLst>
            <a:outerShdw blurRad="127000" dist="38100" dir="8100000" algn="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95EBF0E3-A03F-41EA-9004-D7EC2FFF8A81}"/>
              </a:ext>
            </a:extLst>
          </p:cNvPr>
          <p:cNvSpPr/>
          <p:nvPr/>
        </p:nvSpPr>
        <p:spPr>
          <a:xfrm>
            <a:off x="4635056" y="421621"/>
            <a:ext cx="4678532" cy="43439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190500" dist="101600" dir="2700000" sx="98000" sy="98000" algn="tl" rotWithShape="0">
              <a:schemeClr val="tx1">
                <a:alpha val="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defRPr/>
            </a:pPr>
            <a:r>
              <a:rPr lang="en-US" altLang="ko-KR" sz="8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210 구름고딕 050" panose="02020603020101020101" pitchFamily="18" charset="-127"/>
                <a:ea typeface="210 구름고딕 050" panose="02020603020101020101" pitchFamily="18" charset="-127"/>
              </a:rPr>
              <a:t>PROJECT AZURE KINECT DK USING OPEN3D FOR VISUALIZE</a:t>
            </a:r>
            <a:endParaRPr lang="en-US" altLang="ko-KR" sz="3600" b="1" kern="0" dirty="0">
              <a:ln w="3175"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latin typeface="210 구름고딕 050" panose="02020603020101020101" pitchFamily="18" charset="-127"/>
              <a:ea typeface="210 구름고딕 050" panose="02020603020101020101" pitchFamily="18" charset="-127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99B8BBC0-DC5E-465A-8136-0A53CD305383}"/>
              </a:ext>
            </a:extLst>
          </p:cNvPr>
          <p:cNvSpPr/>
          <p:nvPr/>
        </p:nvSpPr>
        <p:spPr>
          <a:xfrm>
            <a:off x="8657808" y="467334"/>
            <a:ext cx="585789" cy="342964"/>
          </a:xfrm>
          <a:prstGeom prst="roundRect">
            <a:avLst>
              <a:gd name="adj" fmla="val 50000"/>
            </a:avLst>
          </a:prstGeom>
          <a:solidFill>
            <a:srgbClr val="FF7C8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ECABE05E-3A05-42A8-8012-A5E7102E0832}"/>
              </a:ext>
            </a:extLst>
          </p:cNvPr>
          <p:cNvGrpSpPr/>
          <p:nvPr/>
        </p:nvGrpSpPr>
        <p:grpSpPr>
          <a:xfrm>
            <a:off x="8855517" y="522696"/>
            <a:ext cx="190370" cy="232240"/>
            <a:chOff x="8723408" y="848204"/>
            <a:chExt cx="234693" cy="286312"/>
          </a:xfrm>
        </p:grpSpPr>
        <p:sp>
          <p:nvSpPr>
            <p:cNvPr id="9" name="원형: 비어 있음 8">
              <a:extLst>
                <a:ext uri="{FF2B5EF4-FFF2-40B4-BE49-F238E27FC236}">
                  <a16:creationId xmlns:a16="http://schemas.microsoft.com/office/drawing/2014/main" id="{8C8BF62A-12EE-42FF-BC50-C6000B60B297}"/>
                </a:ext>
              </a:extLst>
            </p:cNvPr>
            <p:cNvSpPr/>
            <p:nvPr/>
          </p:nvSpPr>
          <p:spPr>
            <a:xfrm>
              <a:off x="8723408" y="848204"/>
              <a:ext cx="209550" cy="209550"/>
            </a:xfrm>
            <a:prstGeom prst="donut">
              <a:avLst>
                <a:gd name="adj" fmla="val 14764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99715057-3C08-49A6-9144-B181BB3E9FFA}"/>
                </a:ext>
              </a:extLst>
            </p:cNvPr>
            <p:cNvSpPr/>
            <p:nvPr/>
          </p:nvSpPr>
          <p:spPr>
            <a:xfrm rot="18900000">
              <a:off x="8922101" y="990516"/>
              <a:ext cx="36000" cy="144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99B115DE-0AA8-4F26-A4C6-5135BD86A79C}"/>
              </a:ext>
            </a:extLst>
          </p:cNvPr>
          <p:cNvSpPr txBox="1"/>
          <p:nvPr/>
        </p:nvSpPr>
        <p:spPr>
          <a:xfrm>
            <a:off x="878322" y="421621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2400" b="1" kern="0" dirty="0">
                <a:ln w="3175"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210 나무고딕 EB" panose="02020603020101020101" pitchFamily="18" charset="-127"/>
                <a:ea typeface="210 나무고딕 EB" panose="02020603020101020101" pitchFamily="18" charset="-127"/>
              </a:rPr>
              <a:t>K4A GRABBER</a:t>
            </a:r>
            <a:endParaRPr lang="en-US" altLang="ko-KR" sz="2400" kern="0" dirty="0">
              <a:solidFill>
                <a:prstClr val="black">
                  <a:lumMod val="85000"/>
                  <a:lumOff val="15000"/>
                </a:prstClr>
              </a:solidFill>
              <a:latin typeface="210 나무고딕 EB" panose="02020603020101020101" pitchFamily="18" charset="-127"/>
              <a:ea typeface="210 나무고딕 EB" panose="02020603020101020101" pitchFamily="18" charset="-127"/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85634C77-D81C-4A3E-AFD5-95BAB1CFFC01}"/>
              </a:ext>
            </a:extLst>
          </p:cNvPr>
          <p:cNvSpPr/>
          <p:nvPr/>
        </p:nvSpPr>
        <p:spPr>
          <a:xfrm>
            <a:off x="339909" y="1116215"/>
            <a:ext cx="11503747" cy="5420387"/>
          </a:xfrm>
          <a:prstGeom prst="roundRect">
            <a:avLst>
              <a:gd name="adj" fmla="val 2642"/>
            </a:avLst>
          </a:prstGeom>
          <a:solidFill>
            <a:schemeClr val="bg1"/>
          </a:solidFill>
          <a:ln>
            <a:noFill/>
          </a:ln>
          <a:effectLst>
            <a:outerShdw blurRad="190500" dist="101600" dir="2700000" sx="98000" sy="98000" algn="tl" rotWithShape="0">
              <a:schemeClr val="tx1">
                <a:alpha val="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defRPr/>
            </a:pPr>
            <a:endParaRPr lang="en-US" altLang="ko-KR" sz="3600" b="1" kern="0" dirty="0">
              <a:ln w="3175">
                <a:noFill/>
              </a:ln>
              <a:solidFill>
                <a:prstClr val="white">
                  <a:lumMod val="85000"/>
                </a:prstClr>
              </a:solidFill>
            </a:endParaRPr>
          </a:p>
        </p:txBody>
      </p:sp>
      <p:pic>
        <p:nvPicPr>
          <p:cNvPr id="97" name="Picture 2" descr="Azure Kinect DK – AI 모델 개발 | Microsoft Azure">
            <a:extLst>
              <a:ext uri="{FF2B5EF4-FFF2-40B4-BE49-F238E27FC236}">
                <a16:creationId xmlns:a16="http://schemas.microsoft.com/office/drawing/2014/main" id="{FBF40E6D-A9C7-4D9E-A3E4-CD161BED4E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665" y="530336"/>
            <a:ext cx="521657" cy="273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 descr="실내이(가) 표시된 사진&#10;&#10;자동 생성된 설명">
            <a:extLst>
              <a:ext uri="{FF2B5EF4-FFF2-40B4-BE49-F238E27FC236}">
                <a16:creationId xmlns:a16="http://schemas.microsoft.com/office/drawing/2014/main" id="{CDFADCE5-4C58-48A8-9281-C2AD16D38A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8500" y="1291279"/>
            <a:ext cx="8255000" cy="471714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969B584-E160-445B-88FB-657BBEDEB2E0}"/>
              </a:ext>
            </a:extLst>
          </p:cNvPr>
          <p:cNvSpPr txBox="1"/>
          <p:nvPr/>
        </p:nvSpPr>
        <p:spPr>
          <a:xfrm>
            <a:off x="4326482" y="6119596"/>
            <a:ext cx="353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210 나무고딕 EB" panose="02020603020101020101" pitchFamily="18" charset="-127"/>
                <a:ea typeface="210 나무고딕 EB" panose="02020603020101020101" pitchFamily="18" charset="-127"/>
              </a:rPr>
              <a:t>Custom Setting </a:t>
            </a:r>
            <a:r>
              <a:rPr lang="en-US" altLang="ko-KR" dirty="0">
                <a:solidFill>
                  <a:srgbClr val="C00000"/>
                </a:solidFill>
                <a:latin typeface="210 나무고딕 EB" panose="02020603020101020101" pitchFamily="18" charset="-127"/>
                <a:ea typeface="210 나무고딕 EB" panose="02020603020101020101" pitchFamily="18" charset="-127"/>
              </a:rPr>
              <a:t>(</a:t>
            </a:r>
            <a:r>
              <a:rPr lang="en-US" altLang="ko-KR" dirty="0" err="1">
                <a:solidFill>
                  <a:srgbClr val="C00000"/>
                </a:solidFill>
                <a:latin typeface="210 나무고딕 EB" panose="02020603020101020101" pitchFamily="18" charset="-127"/>
                <a:ea typeface="210 나무고딕 EB" panose="02020603020101020101" pitchFamily="18" charset="-127"/>
              </a:rPr>
              <a:t>ArUco</a:t>
            </a:r>
            <a:r>
              <a:rPr lang="en-US" altLang="ko-KR" dirty="0">
                <a:solidFill>
                  <a:srgbClr val="C00000"/>
                </a:solidFill>
                <a:latin typeface="210 나무고딕 EB" panose="02020603020101020101" pitchFamily="18" charset="-127"/>
                <a:ea typeface="210 나무고딕 EB" panose="02020603020101020101" pitchFamily="18" charset="-127"/>
              </a:rPr>
              <a:t> only)</a:t>
            </a:r>
            <a:endParaRPr lang="ko-KR" altLang="en-US" dirty="0">
              <a:solidFill>
                <a:srgbClr val="C00000"/>
              </a:solidFill>
              <a:latin typeface="210 나무고딕 EB" panose="02020603020101020101" pitchFamily="18" charset="-127"/>
              <a:ea typeface="210 나무고딕 E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034693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B90EC431-A090-44A7-82BD-410F0A05FE5F}"/>
              </a:ext>
            </a:extLst>
          </p:cNvPr>
          <p:cNvSpPr/>
          <p:nvPr/>
        </p:nvSpPr>
        <p:spPr>
          <a:xfrm>
            <a:off x="179561" y="198045"/>
            <a:ext cx="11832879" cy="6461911"/>
          </a:xfrm>
          <a:prstGeom prst="roundRect">
            <a:avLst>
              <a:gd name="adj" fmla="val 2667"/>
            </a:avLst>
          </a:prstGeom>
          <a:solidFill>
            <a:srgbClr val="F5F5F5"/>
          </a:solidFill>
          <a:ln w="41275">
            <a:solidFill>
              <a:schemeClr val="bg1">
                <a:alpha val="64000"/>
              </a:schemeClr>
            </a:solidFill>
          </a:ln>
          <a:effectLst>
            <a:outerShdw blurRad="127000" dist="38100" dir="8100000" algn="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95EBF0E3-A03F-41EA-9004-D7EC2FFF8A81}"/>
              </a:ext>
            </a:extLst>
          </p:cNvPr>
          <p:cNvSpPr/>
          <p:nvPr/>
        </p:nvSpPr>
        <p:spPr>
          <a:xfrm>
            <a:off x="4635056" y="421621"/>
            <a:ext cx="4678532" cy="43439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190500" dist="101600" dir="2700000" sx="98000" sy="98000" algn="tl" rotWithShape="0">
              <a:schemeClr val="tx1">
                <a:alpha val="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defRPr/>
            </a:pPr>
            <a:r>
              <a:rPr lang="en-US" altLang="ko-KR" sz="8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210 구름고딕 050" panose="02020603020101020101" pitchFamily="18" charset="-127"/>
                <a:ea typeface="210 구름고딕 050" panose="02020603020101020101" pitchFamily="18" charset="-127"/>
              </a:rPr>
              <a:t>PROJECT AZURE KINECT DK USING OPEN3D FOR VISUALIZE</a:t>
            </a:r>
            <a:endParaRPr lang="en-US" altLang="ko-KR" sz="3600" b="1" kern="0" dirty="0">
              <a:ln w="3175"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latin typeface="210 구름고딕 050" panose="02020603020101020101" pitchFamily="18" charset="-127"/>
              <a:ea typeface="210 구름고딕 050" panose="02020603020101020101" pitchFamily="18" charset="-127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99B8BBC0-DC5E-465A-8136-0A53CD305383}"/>
              </a:ext>
            </a:extLst>
          </p:cNvPr>
          <p:cNvSpPr/>
          <p:nvPr/>
        </p:nvSpPr>
        <p:spPr>
          <a:xfrm>
            <a:off x="8657808" y="467334"/>
            <a:ext cx="585789" cy="342964"/>
          </a:xfrm>
          <a:prstGeom prst="roundRect">
            <a:avLst>
              <a:gd name="adj" fmla="val 50000"/>
            </a:avLst>
          </a:prstGeom>
          <a:solidFill>
            <a:srgbClr val="FF7C8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ECABE05E-3A05-42A8-8012-A5E7102E0832}"/>
              </a:ext>
            </a:extLst>
          </p:cNvPr>
          <p:cNvGrpSpPr/>
          <p:nvPr/>
        </p:nvGrpSpPr>
        <p:grpSpPr>
          <a:xfrm>
            <a:off x="8855517" y="522696"/>
            <a:ext cx="190370" cy="232240"/>
            <a:chOff x="8723408" y="848204"/>
            <a:chExt cx="234693" cy="286312"/>
          </a:xfrm>
        </p:grpSpPr>
        <p:sp>
          <p:nvSpPr>
            <p:cNvPr id="9" name="원형: 비어 있음 8">
              <a:extLst>
                <a:ext uri="{FF2B5EF4-FFF2-40B4-BE49-F238E27FC236}">
                  <a16:creationId xmlns:a16="http://schemas.microsoft.com/office/drawing/2014/main" id="{8C8BF62A-12EE-42FF-BC50-C6000B60B297}"/>
                </a:ext>
              </a:extLst>
            </p:cNvPr>
            <p:cNvSpPr/>
            <p:nvPr/>
          </p:nvSpPr>
          <p:spPr>
            <a:xfrm>
              <a:off x="8723408" y="848204"/>
              <a:ext cx="209550" cy="209550"/>
            </a:xfrm>
            <a:prstGeom prst="donut">
              <a:avLst>
                <a:gd name="adj" fmla="val 14764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99715057-3C08-49A6-9144-B181BB3E9FFA}"/>
                </a:ext>
              </a:extLst>
            </p:cNvPr>
            <p:cNvSpPr/>
            <p:nvPr/>
          </p:nvSpPr>
          <p:spPr>
            <a:xfrm rot="18900000">
              <a:off x="8922101" y="990516"/>
              <a:ext cx="36000" cy="144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99B115DE-0AA8-4F26-A4C6-5135BD86A79C}"/>
              </a:ext>
            </a:extLst>
          </p:cNvPr>
          <p:cNvSpPr txBox="1"/>
          <p:nvPr/>
        </p:nvSpPr>
        <p:spPr>
          <a:xfrm>
            <a:off x="878322" y="421621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2400" b="1" kern="0" dirty="0">
                <a:ln w="3175"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210 나무고딕 EB" panose="02020603020101020101" pitchFamily="18" charset="-127"/>
                <a:ea typeface="210 나무고딕 EB" panose="02020603020101020101" pitchFamily="18" charset="-127"/>
              </a:rPr>
              <a:t>K4A GRABBER</a:t>
            </a:r>
            <a:endParaRPr lang="en-US" altLang="ko-KR" sz="2400" kern="0" dirty="0">
              <a:solidFill>
                <a:prstClr val="black">
                  <a:lumMod val="85000"/>
                  <a:lumOff val="15000"/>
                </a:prstClr>
              </a:solidFill>
              <a:latin typeface="210 나무고딕 EB" panose="02020603020101020101" pitchFamily="18" charset="-127"/>
              <a:ea typeface="210 나무고딕 EB" panose="02020603020101020101" pitchFamily="18" charset="-127"/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85634C77-D81C-4A3E-AFD5-95BAB1CFFC01}"/>
              </a:ext>
            </a:extLst>
          </p:cNvPr>
          <p:cNvSpPr/>
          <p:nvPr/>
        </p:nvSpPr>
        <p:spPr>
          <a:xfrm>
            <a:off x="339909" y="1116215"/>
            <a:ext cx="11503747" cy="5420387"/>
          </a:xfrm>
          <a:prstGeom prst="roundRect">
            <a:avLst>
              <a:gd name="adj" fmla="val 2642"/>
            </a:avLst>
          </a:prstGeom>
          <a:solidFill>
            <a:schemeClr val="bg1"/>
          </a:solidFill>
          <a:ln>
            <a:noFill/>
          </a:ln>
          <a:effectLst>
            <a:outerShdw blurRad="190500" dist="101600" dir="2700000" sx="98000" sy="98000" algn="tl" rotWithShape="0">
              <a:schemeClr val="tx1">
                <a:alpha val="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defRPr/>
            </a:pPr>
            <a:endParaRPr lang="en-US" altLang="ko-KR" sz="3600" b="1" kern="0" dirty="0">
              <a:ln w="3175">
                <a:noFill/>
              </a:ln>
              <a:solidFill>
                <a:prstClr val="white">
                  <a:lumMod val="85000"/>
                </a:prstClr>
              </a:solidFill>
            </a:endParaRPr>
          </a:p>
        </p:txBody>
      </p:sp>
      <p:pic>
        <p:nvPicPr>
          <p:cNvPr id="97" name="Picture 2" descr="Azure Kinect DK – AI 모델 개발 | Microsoft Azure">
            <a:extLst>
              <a:ext uri="{FF2B5EF4-FFF2-40B4-BE49-F238E27FC236}">
                <a16:creationId xmlns:a16="http://schemas.microsoft.com/office/drawing/2014/main" id="{FBF40E6D-A9C7-4D9E-A3E4-CD161BED4E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665" y="530336"/>
            <a:ext cx="521657" cy="273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732B5968-1704-4C8A-98CA-F6F34D3095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1252" y="1285488"/>
            <a:ext cx="8329496" cy="475971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ABDB1B6-738F-4527-AD02-DF17825122F4}"/>
              </a:ext>
            </a:extLst>
          </p:cNvPr>
          <p:cNvSpPr txBox="1"/>
          <p:nvPr/>
        </p:nvSpPr>
        <p:spPr>
          <a:xfrm>
            <a:off x="4326482" y="6119596"/>
            <a:ext cx="353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210 나무고딕 EB" panose="02020603020101020101" pitchFamily="18" charset="-127"/>
                <a:ea typeface="210 나무고딕 EB" panose="02020603020101020101" pitchFamily="18" charset="-127"/>
              </a:rPr>
              <a:t>Custom Setting </a:t>
            </a:r>
            <a:r>
              <a:rPr lang="en-US" altLang="ko-KR" dirty="0">
                <a:solidFill>
                  <a:srgbClr val="00B050"/>
                </a:solidFill>
                <a:latin typeface="210 나무고딕 EB" panose="02020603020101020101" pitchFamily="18" charset="-127"/>
                <a:ea typeface="210 나무고딕 EB" panose="02020603020101020101" pitchFamily="18" charset="-127"/>
              </a:rPr>
              <a:t>(ICP only)</a:t>
            </a:r>
            <a:endParaRPr lang="ko-KR" altLang="en-US" dirty="0">
              <a:solidFill>
                <a:srgbClr val="00B050"/>
              </a:solidFill>
              <a:latin typeface="210 나무고딕 EB" panose="02020603020101020101" pitchFamily="18" charset="-127"/>
              <a:ea typeface="210 나무고딕 E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276422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B90EC431-A090-44A7-82BD-410F0A05FE5F}"/>
              </a:ext>
            </a:extLst>
          </p:cNvPr>
          <p:cNvSpPr/>
          <p:nvPr/>
        </p:nvSpPr>
        <p:spPr>
          <a:xfrm>
            <a:off x="179561" y="198045"/>
            <a:ext cx="11832879" cy="6461911"/>
          </a:xfrm>
          <a:prstGeom prst="roundRect">
            <a:avLst>
              <a:gd name="adj" fmla="val 2667"/>
            </a:avLst>
          </a:prstGeom>
          <a:solidFill>
            <a:srgbClr val="F5F5F5"/>
          </a:solidFill>
          <a:ln w="41275">
            <a:solidFill>
              <a:schemeClr val="bg1">
                <a:alpha val="64000"/>
              </a:schemeClr>
            </a:solidFill>
          </a:ln>
          <a:effectLst>
            <a:outerShdw blurRad="127000" dist="38100" dir="8100000" algn="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95EBF0E3-A03F-41EA-9004-D7EC2FFF8A81}"/>
              </a:ext>
            </a:extLst>
          </p:cNvPr>
          <p:cNvSpPr/>
          <p:nvPr/>
        </p:nvSpPr>
        <p:spPr>
          <a:xfrm>
            <a:off x="4635056" y="421621"/>
            <a:ext cx="4678532" cy="43439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190500" dist="101600" dir="2700000" sx="98000" sy="98000" algn="tl" rotWithShape="0">
              <a:schemeClr val="tx1">
                <a:alpha val="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defRPr/>
            </a:pPr>
            <a:r>
              <a:rPr lang="en-US" altLang="ko-KR" sz="8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210 구름고딕 050" panose="02020603020101020101" pitchFamily="18" charset="-127"/>
                <a:ea typeface="210 구름고딕 050" panose="02020603020101020101" pitchFamily="18" charset="-127"/>
              </a:rPr>
              <a:t>PROJECT AZURE KINECT DK USING OPEN3D FOR VISUALIZE</a:t>
            </a:r>
            <a:endParaRPr lang="en-US" altLang="ko-KR" sz="3600" b="1" kern="0" dirty="0">
              <a:ln w="3175"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latin typeface="210 구름고딕 050" panose="02020603020101020101" pitchFamily="18" charset="-127"/>
              <a:ea typeface="210 구름고딕 050" panose="02020603020101020101" pitchFamily="18" charset="-127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99B8BBC0-DC5E-465A-8136-0A53CD305383}"/>
              </a:ext>
            </a:extLst>
          </p:cNvPr>
          <p:cNvSpPr/>
          <p:nvPr/>
        </p:nvSpPr>
        <p:spPr>
          <a:xfrm>
            <a:off x="8657808" y="467334"/>
            <a:ext cx="585789" cy="342964"/>
          </a:xfrm>
          <a:prstGeom prst="roundRect">
            <a:avLst>
              <a:gd name="adj" fmla="val 50000"/>
            </a:avLst>
          </a:prstGeom>
          <a:solidFill>
            <a:srgbClr val="FF7C8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ECABE05E-3A05-42A8-8012-A5E7102E0832}"/>
              </a:ext>
            </a:extLst>
          </p:cNvPr>
          <p:cNvGrpSpPr/>
          <p:nvPr/>
        </p:nvGrpSpPr>
        <p:grpSpPr>
          <a:xfrm>
            <a:off x="8855517" y="522696"/>
            <a:ext cx="190370" cy="232240"/>
            <a:chOff x="8723408" y="848204"/>
            <a:chExt cx="234693" cy="286312"/>
          </a:xfrm>
        </p:grpSpPr>
        <p:sp>
          <p:nvSpPr>
            <p:cNvPr id="9" name="원형: 비어 있음 8">
              <a:extLst>
                <a:ext uri="{FF2B5EF4-FFF2-40B4-BE49-F238E27FC236}">
                  <a16:creationId xmlns:a16="http://schemas.microsoft.com/office/drawing/2014/main" id="{8C8BF62A-12EE-42FF-BC50-C6000B60B297}"/>
                </a:ext>
              </a:extLst>
            </p:cNvPr>
            <p:cNvSpPr/>
            <p:nvPr/>
          </p:nvSpPr>
          <p:spPr>
            <a:xfrm>
              <a:off x="8723408" y="848204"/>
              <a:ext cx="209550" cy="209550"/>
            </a:xfrm>
            <a:prstGeom prst="donut">
              <a:avLst>
                <a:gd name="adj" fmla="val 14764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99715057-3C08-49A6-9144-B181BB3E9FFA}"/>
                </a:ext>
              </a:extLst>
            </p:cNvPr>
            <p:cNvSpPr/>
            <p:nvPr/>
          </p:nvSpPr>
          <p:spPr>
            <a:xfrm rot="18900000">
              <a:off x="8922101" y="990516"/>
              <a:ext cx="36000" cy="144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99B115DE-0AA8-4F26-A4C6-5135BD86A79C}"/>
              </a:ext>
            </a:extLst>
          </p:cNvPr>
          <p:cNvSpPr txBox="1"/>
          <p:nvPr/>
        </p:nvSpPr>
        <p:spPr>
          <a:xfrm>
            <a:off x="878322" y="421621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2400" b="1" kern="0" dirty="0">
                <a:ln w="3175"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210 나무고딕 EB" panose="02020603020101020101" pitchFamily="18" charset="-127"/>
                <a:ea typeface="210 나무고딕 EB" panose="02020603020101020101" pitchFamily="18" charset="-127"/>
              </a:rPr>
              <a:t>K4A GRABBER</a:t>
            </a:r>
            <a:endParaRPr lang="en-US" altLang="ko-KR" sz="2400" kern="0" dirty="0">
              <a:solidFill>
                <a:prstClr val="black">
                  <a:lumMod val="85000"/>
                  <a:lumOff val="15000"/>
                </a:prstClr>
              </a:solidFill>
              <a:latin typeface="210 나무고딕 EB" panose="02020603020101020101" pitchFamily="18" charset="-127"/>
              <a:ea typeface="210 나무고딕 EB" panose="02020603020101020101" pitchFamily="18" charset="-127"/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85634C77-D81C-4A3E-AFD5-95BAB1CFFC01}"/>
              </a:ext>
            </a:extLst>
          </p:cNvPr>
          <p:cNvSpPr/>
          <p:nvPr/>
        </p:nvSpPr>
        <p:spPr>
          <a:xfrm>
            <a:off x="339909" y="1116215"/>
            <a:ext cx="11503747" cy="5420387"/>
          </a:xfrm>
          <a:prstGeom prst="roundRect">
            <a:avLst>
              <a:gd name="adj" fmla="val 2642"/>
            </a:avLst>
          </a:prstGeom>
          <a:solidFill>
            <a:schemeClr val="bg1"/>
          </a:solidFill>
          <a:ln>
            <a:noFill/>
          </a:ln>
          <a:effectLst>
            <a:outerShdw blurRad="190500" dist="101600" dir="2700000" sx="98000" sy="98000" algn="tl" rotWithShape="0">
              <a:schemeClr val="tx1">
                <a:alpha val="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defRPr/>
            </a:pPr>
            <a:endParaRPr lang="en-US" altLang="ko-KR" sz="3600" b="1" kern="0" dirty="0">
              <a:ln w="3175">
                <a:noFill/>
              </a:ln>
              <a:solidFill>
                <a:prstClr val="white">
                  <a:lumMod val="85000"/>
                </a:prstClr>
              </a:solidFill>
            </a:endParaRPr>
          </a:p>
        </p:txBody>
      </p:sp>
      <p:pic>
        <p:nvPicPr>
          <p:cNvPr id="97" name="Picture 2" descr="Azure Kinect DK – AI 모델 개발 | Microsoft Azure">
            <a:extLst>
              <a:ext uri="{FF2B5EF4-FFF2-40B4-BE49-F238E27FC236}">
                <a16:creationId xmlns:a16="http://schemas.microsoft.com/office/drawing/2014/main" id="{FBF40E6D-A9C7-4D9E-A3E4-CD161BED4E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665" y="530336"/>
            <a:ext cx="521657" cy="273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6F6C2CD-C233-4A52-876F-2BD7991BC0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1190" y="1336288"/>
            <a:ext cx="7709620" cy="440549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20708E8-1F69-49B7-82F8-D499050E65CA}"/>
              </a:ext>
            </a:extLst>
          </p:cNvPr>
          <p:cNvSpPr txBox="1"/>
          <p:nvPr/>
        </p:nvSpPr>
        <p:spPr>
          <a:xfrm>
            <a:off x="4326482" y="5992596"/>
            <a:ext cx="353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210 나무고딕 EB" panose="02020603020101020101" pitchFamily="18" charset="-127"/>
                <a:ea typeface="210 나무고딕 EB" panose="02020603020101020101" pitchFamily="18" charset="-127"/>
              </a:rPr>
              <a:t>Custom Setting </a:t>
            </a:r>
            <a:r>
              <a:rPr lang="en-US" altLang="ko-KR" dirty="0">
                <a:solidFill>
                  <a:srgbClr val="00B050"/>
                </a:solidFill>
                <a:latin typeface="210 나무고딕 EB" panose="02020603020101020101" pitchFamily="18" charset="-127"/>
                <a:ea typeface="210 나무고딕 EB" panose="02020603020101020101" pitchFamily="18" charset="-127"/>
              </a:rPr>
              <a:t>(ICP only)</a:t>
            </a:r>
            <a:endParaRPr lang="ko-KR" altLang="en-US" dirty="0">
              <a:solidFill>
                <a:srgbClr val="00B050"/>
              </a:solidFill>
              <a:latin typeface="210 나무고딕 EB" panose="02020603020101020101" pitchFamily="18" charset="-127"/>
              <a:ea typeface="210 나무고딕 E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90018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B90EC431-A090-44A7-82BD-410F0A05FE5F}"/>
              </a:ext>
            </a:extLst>
          </p:cNvPr>
          <p:cNvSpPr/>
          <p:nvPr/>
        </p:nvSpPr>
        <p:spPr>
          <a:xfrm>
            <a:off x="179561" y="198045"/>
            <a:ext cx="11832879" cy="6461911"/>
          </a:xfrm>
          <a:prstGeom prst="roundRect">
            <a:avLst>
              <a:gd name="adj" fmla="val 2667"/>
            </a:avLst>
          </a:prstGeom>
          <a:solidFill>
            <a:srgbClr val="F5F5F5"/>
          </a:solidFill>
          <a:ln w="41275">
            <a:solidFill>
              <a:schemeClr val="bg1">
                <a:alpha val="64000"/>
              </a:schemeClr>
            </a:solidFill>
          </a:ln>
          <a:effectLst>
            <a:outerShdw blurRad="127000" dist="38100" dir="8100000" algn="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95EBF0E3-A03F-41EA-9004-D7EC2FFF8A81}"/>
              </a:ext>
            </a:extLst>
          </p:cNvPr>
          <p:cNvSpPr/>
          <p:nvPr/>
        </p:nvSpPr>
        <p:spPr>
          <a:xfrm>
            <a:off x="4635056" y="421621"/>
            <a:ext cx="4678532" cy="43439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190500" dist="101600" dir="2700000" sx="98000" sy="98000" algn="tl" rotWithShape="0">
              <a:schemeClr val="tx1">
                <a:alpha val="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defRPr/>
            </a:pPr>
            <a:r>
              <a:rPr lang="en-US" altLang="ko-KR" sz="8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210 구름고딕 050" panose="02020603020101020101" pitchFamily="18" charset="-127"/>
                <a:ea typeface="210 구름고딕 050" panose="02020603020101020101" pitchFamily="18" charset="-127"/>
              </a:rPr>
              <a:t>PROJECT AZURE KINECT DK USING OPEN3D FOR VISUALIZE</a:t>
            </a:r>
            <a:endParaRPr lang="en-US" altLang="ko-KR" sz="3600" b="1" kern="0" dirty="0">
              <a:ln w="3175"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latin typeface="210 구름고딕 050" panose="02020603020101020101" pitchFamily="18" charset="-127"/>
              <a:ea typeface="210 구름고딕 050" panose="02020603020101020101" pitchFamily="18" charset="-127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99B8BBC0-DC5E-465A-8136-0A53CD305383}"/>
              </a:ext>
            </a:extLst>
          </p:cNvPr>
          <p:cNvSpPr/>
          <p:nvPr/>
        </p:nvSpPr>
        <p:spPr>
          <a:xfrm>
            <a:off x="8657808" y="467334"/>
            <a:ext cx="585789" cy="342964"/>
          </a:xfrm>
          <a:prstGeom prst="roundRect">
            <a:avLst>
              <a:gd name="adj" fmla="val 50000"/>
            </a:avLst>
          </a:prstGeom>
          <a:solidFill>
            <a:srgbClr val="FF7C8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ECABE05E-3A05-42A8-8012-A5E7102E0832}"/>
              </a:ext>
            </a:extLst>
          </p:cNvPr>
          <p:cNvGrpSpPr/>
          <p:nvPr/>
        </p:nvGrpSpPr>
        <p:grpSpPr>
          <a:xfrm>
            <a:off x="8855517" y="522696"/>
            <a:ext cx="190370" cy="232240"/>
            <a:chOff x="8723408" y="848204"/>
            <a:chExt cx="234693" cy="286312"/>
          </a:xfrm>
        </p:grpSpPr>
        <p:sp>
          <p:nvSpPr>
            <p:cNvPr id="9" name="원형: 비어 있음 8">
              <a:extLst>
                <a:ext uri="{FF2B5EF4-FFF2-40B4-BE49-F238E27FC236}">
                  <a16:creationId xmlns:a16="http://schemas.microsoft.com/office/drawing/2014/main" id="{8C8BF62A-12EE-42FF-BC50-C6000B60B297}"/>
                </a:ext>
              </a:extLst>
            </p:cNvPr>
            <p:cNvSpPr/>
            <p:nvPr/>
          </p:nvSpPr>
          <p:spPr>
            <a:xfrm>
              <a:off x="8723408" y="848204"/>
              <a:ext cx="209550" cy="209550"/>
            </a:xfrm>
            <a:prstGeom prst="donut">
              <a:avLst>
                <a:gd name="adj" fmla="val 14764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99715057-3C08-49A6-9144-B181BB3E9FFA}"/>
                </a:ext>
              </a:extLst>
            </p:cNvPr>
            <p:cNvSpPr/>
            <p:nvPr/>
          </p:nvSpPr>
          <p:spPr>
            <a:xfrm rot="18900000">
              <a:off x="8922101" y="990516"/>
              <a:ext cx="36000" cy="144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99B115DE-0AA8-4F26-A4C6-5135BD86A79C}"/>
              </a:ext>
            </a:extLst>
          </p:cNvPr>
          <p:cNvSpPr txBox="1"/>
          <p:nvPr/>
        </p:nvSpPr>
        <p:spPr>
          <a:xfrm>
            <a:off x="878322" y="421621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2400" b="1" kern="0" dirty="0">
                <a:ln w="3175"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210 나무고딕 EB" panose="02020603020101020101" pitchFamily="18" charset="-127"/>
                <a:ea typeface="210 나무고딕 EB" panose="02020603020101020101" pitchFamily="18" charset="-127"/>
              </a:rPr>
              <a:t>K4A GRABBER</a:t>
            </a:r>
            <a:endParaRPr lang="en-US" altLang="ko-KR" sz="2400" kern="0" dirty="0">
              <a:solidFill>
                <a:prstClr val="black">
                  <a:lumMod val="85000"/>
                  <a:lumOff val="15000"/>
                </a:prstClr>
              </a:solidFill>
              <a:latin typeface="210 나무고딕 EB" panose="02020603020101020101" pitchFamily="18" charset="-127"/>
              <a:ea typeface="210 나무고딕 EB" panose="02020603020101020101" pitchFamily="18" charset="-127"/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85634C77-D81C-4A3E-AFD5-95BAB1CFFC01}"/>
              </a:ext>
            </a:extLst>
          </p:cNvPr>
          <p:cNvSpPr/>
          <p:nvPr/>
        </p:nvSpPr>
        <p:spPr>
          <a:xfrm>
            <a:off x="339909" y="1116215"/>
            <a:ext cx="11503747" cy="5420387"/>
          </a:xfrm>
          <a:prstGeom prst="roundRect">
            <a:avLst>
              <a:gd name="adj" fmla="val 2642"/>
            </a:avLst>
          </a:prstGeom>
          <a:solidFill>
            <a:schemeClr val="bg1"/>
          </a:solidFill>
          <a:ln>
            <a:noFill/>
          </a:ln>
          <a:effectLst>
            <a:outerShdw blurRad="190500" dist="101600" dir="2700000" sx="98000" sy="98000" algn="tl" rotWithShape="0">
              <a:schemeClr val="tx1">
                <a:alpha val="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defRPr/>
            </a:pPr>
            <a:endParaRPr lang="en-US" altLang="ko-KR" sz="3600" b="1" kern="0" dirty="0">
              <a:ln w="3175">
                <a:noFill/>
              </a:ln>
              <a:solidFill>
                <a:prstClr val="white">
                  <a:lumMod val="85000"/>
                </a:prstClr>
              </a:solidFill>
            </a:endParaRPr>
          </a:p>
        </p:txBody>
      </p:sp>
      <p:pic>
        <p:nvPicPr>
          <p:cNvPr id="97" name="Picture 2" descr="Azure Kinect DK – AI 모델 개발 | Microsoft Azure">
            <a:extLst>
              <a:ext uri="{FF2B5EF4-FFF2-40B4-BE49-F238E27FC236}">
                <a16:creationId xmlns:a16="http://schemas.microsoft.com/office/drawing/2014/main" id="{FBF40E6D-A9C7-4D9E-A3E4-CD161BED4E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665" y="530336"/>
            <a:ext cx="521657" cy="273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5B9CBF00-9C90-4AAD-B8BA-6FEE231326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6721060"/>
              </p:ext>
            </p:extLst>
          </p:nvPr>
        </p:nvGraphicFramePr>
        <p:xfrm>
          <a:off x="2027782" y="2569794"/>
          <a:ext cx="8331200" cy="2310164"/>
        </p:xfrm>
        <a:graphic>
          <a:graphicData uri="http://schemas.openxmlformats.org/drawingml/2006/table">
            <a:tbl>
              <a:tbl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3447140">
                  <a:extLst>
                    <a:ext uri="{9D8B030D-6E8A-4147-A177-3AD203B41FA5}">
                      <a16:colId xmlns:a16="http://schemas.microsoft.com/office/drawing/2014/main" val="527598264"/>
                    </a:ext>
                  </a:extLst>
                </a:gridCol>
                <a:gridCol w="4884060">
                  <a:extLst>
                    <a:ext uri="{9D8B030D-6E8A-4147-A177-3AD203B41FA5}">
                      <a16:colId xmlns:a16="http://schemas.microsoft.com/office/drawing/2014/main" val="1272962801"/>
                    </a:ext>
                  </a:extLst>
                </a:gridCol>
              </a:tblGrid>
              <a:tr h="7436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accent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210 나무고딕 EB" panose="02020603020101020101" pitchFamily="18" charset="-127"/>
                          <a:ea typeface="210 나무고딕 EB" panose="02020603020101020101" pitchFamily="18" charset="-127"/>
                        </a:rPr>
                        <a:t>Default (ICP + </a:t>
                      </a:r>
                      <a:r>
                        <a:rPr lang="en-US" altLang="ko-KR" b="1" dirty="0" err="1">
                          <a:solidFill>
                            <a:schemeClr val="accent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210 나무고딕 EB" panose="02020603020101020101" pitchFamily="18" charset="-127"/>
                          <a:ea typeface="210 나무고딕 EB" panose="02020603020101020101" pitchFamily="18" charset="-127"/>
                        </a:rPr>
                        <a:t>ArUco</a:t>
                      </a:r>
                      <a:r>
                        <a:rPr lang="en-US" altLang="ko-KR" b="1" dirty="0">
                          <a:solidFill>
                            <a:schemeClr val="accent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210 나무고딕 EB" panose="02020603020101020101" pitchFamily="18" charset="-127"/>
                          <a:ea typeface="210 나무고딕 EB" panose="02020603020101020101" pitchFamily="18" charset="-127"/>
                        </a:rPr>
                        <a:t>)</a:t>
                      </a:r>
                      <a:endParaRPr lang="ko-KR" altLang="en-US" b="1" dirty="0">
                        <a:solidFill>
                          <a:schemeClr val="accent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210 나무고딕 EB" panose="02020603020101020101" pitchFamily="18" charset="-127"/>
                        <a:ea typeface="210 나무고딕 EB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210 구름고딕 050" panose="02020603020101020101" pitchFamily="18" charset="-127"/>
                          <a:ea typeface="210 구름고딕 050" panose="02020603020101020101" pitchFamily="18" charset="-127"/>
                        </a:rPr>
                        <a:t>기본적인 설정</a:t>
                      </a:r>
                      <a:br>
                        <a:rPr lang="en-US" altLang="ko-KR" sz="1600" dirty="0">
                          <a:latin typeface="210 구름고딕 050" panose="02020603020101020101" pitchFamily="18" charset="-127"/>
                          <a:ea typeface="210 구름고딕 050" panose="02020603020101020101" pitchFamily="18" charset="-127"/>
                        </a:rPr>
                      </a:br>
                      <a:r>
                        <a:rPr lang="en-US" altLang="ko-KR" sz="1600" dirty="0">
                          <a:latin typeface="210 구름고딕 050" panose="02020603020101020101" pitchFamily="18" charset="-127"/>
                          <a:ea typeface="210 구름고딕 050" panose="02020603020101020101" pitchFamily="18" charset="-127"/>
                        </a:rPr>
                        <a:t>Calibration</a:t>
                      </a:r>
                      <a:r>
                        <a:rPr lang="ko-KR" altLang="en-US" sz="1600" dirty="0">
                          <a:latin typeface="210 구름고딕 050" panose="02020603020101020101" pitchFamily="18" charset="-127"/>
                          <a:ea typeface="210 구름고딕 050" panose="02020603020101020101" pitchFamily="18" charset="-127"/>
                        </a:rPr>
                        <a:t> 속도 </a:t>
                      </a:r>
                      <a:r>
                        <a:rPr lang="ko-KR" altLang="en-US" sz="1600" dirty="0">
                          <a:highlight>
                            <a:srgbClr val="C0C0C0"/>
                          </a:highlight>
                          <a:latin typeface="210 구름고딕 050" panose="02020603020101020101" pitchFamily="18" charset="-127"/>
                          <a:ea typeface="210 구름고딕 050" panose="02020603020101020101" pitchFamily="18" charset="-127"/>
                        </a:rPr>
                        <a:t>보통</a:t>
                      </a:r>
                      <a:br>
                        <a:rPr lang="en-US" altLang="ko-KR" sz="1600" dirty="0">
                          <a:highlight>
                            <a:srgbClr val="C0C0C0"/>
                          </a:highlight>
                          <a:latin typeface="210 구름고딕 050" panose="02020603020101020101" pitchFamily="18" charset="-127"/>
                          <a:ea typeface="210 구름고딕 050" panose="02020603020101020101" pitchFamily="18" charset="-127"/>
                        </a:rPr>
                      </a:br>
                      <a:r>
                        <a:rPr lang="en-US" altLang="ko-KR" sz="1600" dirty="0">
                          <a:latin typeface="210 구름고딕 050" panose="02020603020101020101" pitchFamily="18" charset="-127"/>
                          <a:ea typeface="210 구름고딕 050" panose="02020603020101020101" pitchFamily="18" charset="-127"/>
                        </a:rPr>
                        <a:t>Calibration </a:t>
                      </a:r>
                      <a:r>
                        <a:rPr lang="ko-KR" altLang="en-US" sz="1600" dirty="0">
                          <a:latin typeface="210 구름고딕 050" panose="02020603020101020101" pitchFamily="18" charset="-127"/>
                          <a:ea typeface="210 구름고딕 050" panose="02020603020101020101" pitchFamily="18" charset="-127"/>
                        </a:rPr>
                        <a:t>수준 </a:t>
                      </a:r>
                      <a:r>
                        <a:rPr lang="ko-KR" altLang="en-US" sz="1600" b="1" dirty="0">
                          <a:solidFill>
                            <a:srgbClr val="0070C0"/>
                          </a:solidFill>
                          <a:latin typeface="210 구름고딕 050" panose="02020603020101020101" pitchFamily="18" charset="-127"/>
                          <a:ea typeface="210 구름고딕 050" panose="02020603020101020101" pitchFamily="18" charset="-127"/>
                        </a:rPr>
                        <a:t>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3395570"/>
                  </a:ext>
                </a:extLst>
              </a:tr>
              <a:tr h="7436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rgbClr val="C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210 나무고딕 EB" panose="02020603020101020101" pitchFamily="18" charset="-127"/>
                          <a:ea typeface="210 나무고딕 EB" panose="02020603020101020101" pitchFamily="18" charset="-127"/>
                        </a:rPr>
                        <a:t>Only </a:t>
                      </a:r>
                      <a:r>
                        <a:rPr lang="en-US" altLang="ko-KR" b="1" dirty="0" err="1">
                          <a:solidFill>
                            <a:srgbClr val="C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210 나무고딕 EB" panose="02020603020101020101" pitchFamily="18" charset="-127"/>
                          <a:ea typeface="210 나무고딕 EB" panose="02020603020101020101" pitchFamily="18" charset="-127"/>
                        </a:rPr>
                        <a:t>ArUco</a:t>
                      </a:r>
                      <a:endParaRPr lang="ko-KR" altLang="en-US" b="1" dirty="0">
                        <a:solidFill>
                          <a:srgbClr val="C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210 나무고딕 EB" panose="02020603020101020101" pitchFamily="18" charset="-127"/>
                        <a:ea typeface="210 나무고딕 EB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210 구름고딕 050" panose="02020603020101020101" pitchFamily="18" charset="-127"/>
                          <a:ea typeface="210 구름고딕 050" panose="02020603020101020101" pitchFamily="18" charset="-127"/>
                        </a:rPr>
                        <a:t>Calibration</a:t>
                      </a:r>
                      <a:r>
                        <a:rPr lang="ko-KR" altLang="en-US" sz="1600" dirty="0">
                          <a:latin typeface="210 구름고딕 050" panose="02020603020101020101" pitchFamily="18" charset="-127"/>
                          <a:ea typeface="210 구름고딕 050" panose="02020603020101020101" pitchFamily="18" charset="-127"/>
                        </a:rPr>
                        <a:t> 속도 </a:t>
                      </a:r>
                      <a:r>
                        <a:rPr lang="ko-KR" altLang="en-US" sz="1600" dirty="0">
                          <a:highlight>
                            <a:srgbClr val="C0C0C0"/>
                          </a:highlight>
                          <a:latin typeface="210 구름고딕 050" panose="02020603020101020101" pitchFamily="18" charset="-127"/>
                          <a:ea typeface="210 구름고딕 050" panose="02020603020101020101" pitchFamily="18" charset="-127"/>
                        </a:rPr>
                        <a:t>비교적 빠름</a:t>
                      </a:r>
                      <a:br>
                        <a:rPr lang="en-US" altLang="ko-KR" sz="1600" dirty="0">
                          <a:latin typeface="210 구름고딕 050" panose="02020603020101020101" pitchFamily="18" charset="-127"/>
                          <a:ea typeface="210 구름고딕 050" panose="02020603020101020101" pitchFamily="18" charset="-127"/>
                        </a:rPr>
                      </a:br>
                      <a:r>
                        <a:rPr lang="en-US" altLang="ko-KR" sz="1600" dirty="0">
                          <a:latin typeface="210 구름고딕 050" panose="02020603020101020101" pitchFamily="18" charset="-127"/>
                          <a:ea typeface="210 구름고딕 050" panose="02020603020101020101" pitchFamily="18" charset="-127"/>
                        </a:rPr>
                        <a:t>Calibration </a:t>
                      </a:r>
                      <a:r>
                        <a:rPr lang="ko-KR" altLang="en-US" sz="1600" dirty="0">
                          <a:latin typeface="210 구름고딕 050" panose="02020603020101020101" pitchFamily="18" charset="-127"/>
                          <a:ea typeface="210 구름고딕 050" panose="02020603020101020101" pitchFamily="18" charset="-127"/>
                        </a:rPr>
                        <a:t>성능 </a:t>
                      </a:r>
                      <a:r>
                        <a:rPr lang="ko-KR" altLang="en-US" sz="1600" b="1" dirty="0">
                          <a:solidFill>
                            <a:srgbClr val="C00000"/>
                          </a:solidFill>
                          <a:latin typeface="210 구름고딕 050" panose="02020603020101020101" pitchFamily="18" charset="-127"/>
                          <a:ea typeface="210 구름고딕 050" panose="02020603020101020101" pitchFamily="18" charset="-127"/>
                        </a:rPr>
                        <a:t>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5235987"/>
                  </a:ext>
                </a:extLst>
              </a:tr>
              <a:tr h="7436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210 나무고딕 EB" panose="02020603020101020101" pitchFamily="18" charset="-127"/>
                          <a:ea typeface="210 나무고딕 EB" panose="02020603020101020101" pitchFamily="18" charset="-127"/>
                        </a:rPr>
                        <a:t>Only ICP</a:t>
                      </a:r>
                      <a:endParaRPr lang="ko-KR" altLang="en-US" b="1" dirty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210 나무고딕 EB" panose="02020603020101020101" pitchFamily="18" charset="-127"/>
                        <a:ea typeface="210 나무고딕 EB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210 구름고딕 050" panose="02020603020101020101" pitchFamily="18" charset="-127"/>
                          <a:ea typeface="210 구름고딕 050" panose="02020603020101020101" pitchFamily="18" charset="-127"/>
                        </a:rPr>
                        <a:t>Calibration </a:t>
                      </a:r>
                      <a:r>
                        <a:rPr lang="ko-KR" altLang="en-US" sz="1600" dirty="0">
                          <a:latin typeface="210 구름고딕 050" panose="02020603020101020101" pitchFamily="18" charset="-127"/>
                          <a:ea typeface="210 구름고딕 050" panose="02020603020101020101" pitchFamily="18" charset="-127"/>
                        </a:rPr>
                        <a:t>속도 </a:t>
                      </a:r>
                      <a:r>
                        <a:rPr lang="ko-KR" altLang="en-US" sz="1600" dirty="0">
                          <a:highlight>
                            <a:srgbClr val="C0C0C0"/>
                          </a:highlight>
                          <a:latin typeface="210 구름고딕 050" panose="02020603020101020101" pitchFamily="18" charset="-127"/>
                          <a:ea typeface="210 구름고딕 050" panose="02020603020101020101" pitchFamily="18" charset="-127"/>
                        </a:rPr>
                        <a:t>느림</a:t>
                      </a:r>
                      <a:br>
                        <a:rPr lang="en-US" altLang="ko-KR" sz="1600" dirty="0">
                          <a:latin typeface="210 구름고딕 050" panose="02020603020101020101" pitchFamily="18" charset="-127"/>
                          <a:ea typeface="210 구름고딕 050" panose="02020603020101020101" pitchFamily="18" charset="-127"/>
                        </a:rPr>
                      </a:br>
                      <a:r>
                        <a:rPr lang="en-US" altLang="ko-KR" sz="1600" dirty="0">
                          <a:latin typeface="210 구름고딕 050" panose="02020603020101020101" pitchFamily="18" charset="-127"/>
                          <a:ea typeface="210 구름고딕 050" panose="02020603020101020101" pitchFamily="18" charset="-127"/>
                        </a:rPr>
                        <a:t>Calibration </a:t>
                      </a:r>
                      <a:r>
                        <a:rPr lang="ko-KR" altLang="en-US" sz="1600" dirty="0">
                          <a:latin typeface="210 구름고딕 050" panose="02020603020101020101" pitchFamily="18" charset="-127"/>
                          <a:ea typeface="210 구름고딕 050" panose="02020603020101020101" pitchFamily="18" charset="-127"/>
                        </a:rPr>
                        <a:t>성능 </a:t>
                      </a:r>
                      <a:r>
                        <a:rPr lang="ko-KR" altLang="en-US" sz="1600" b="1" dirty="0">
                          <a:solidFill>
                            <a:srgbClr val="00B050"/>
                          </a:solidFill>
                          <a:latin typeface="210 구름고딕 050" panose="02020603020101020101" pitchFamily="18" charset="-127"/>
                          <a:ea typeface="210 구름고딕 050" panose="02020603020101020101" pitchFamily="18" charset="-127"/>
                        </a:rPr>
                        <a:t>중</a:t>
                      </a:r>
                      <a:r>
                        <a:rPr lang="en-US" altLang="ko-KR" sz="1600" b="1" dirty="0">
                          <a:solidFill>
                            <a:srgbClr val="00B050"/>
                          </a:solidFill>
                          <a:latin typeface="210 구름고딕 050" panose="02020603020101020101" pitchFamily="18" charset="-127"/>
                          <a:ea typeface="210 구름고딕 050" panose="02020603020101020101" pitchFamily="18" charset="-127"/>
                        </a:rPr>
                        <a:t>, </a:t>
                      </a:r>
                      <a:r>
                        <a:rPr lang="ko-KR" altLang="en-US" sz="1600" b="1" dirty="0">
                          <a:solidFill>
                            <a:srgbClr val="00B050"/>
                          </a:solidFill>
                          <a:latin typeface="210 구름고딕 050" panose="02020603020101020101" pitchFamily="18" charset="-127"/>
                          <a:ea typeface="210 구름고딕 050" panose="02020603020101020101" pitchFamily="18" charset="-127"/>
                        </a:rPr>
                        <a:t>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84580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806063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B90EC431-A090-44A7-82BD-410F0A05FE5F}"/>
              </a:ext>
            </a:extLst>
          </p:cNvPr>
          <p:cNvSpPr/>
          <p:nvPr/>
        </p:nvSpPr>
        <p:spPr>
          <a:xfrm>
            <a:off x="179561" y="198045"/>
            <a:ext cx="11832879" cy="6461911"/>
          </a:xfrm>
          <a:prstGeom prst="roundRect">
            <a:avLst>
              <a:gd name="adj" fmla="val 2667"/>
            </a:avLst>
          </a:prstGeom>
          <a:solidFill>
            <a:srgbClr val="F5F5F5"/>
          </a:solidFill>
          <a:ln w="41275">
            <a:solidFill>
              <a:schemeClr val="bg1">
                <a:alpha val="64000"/>
              </a:schemeClr>
            </a:solidFill>
          </a:ln>
          <a:effectLst>
            <a:outerShdw blurRad="127000" dist="38100" dir="8100000" algn="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ECABE05E-3A05-42A8-8012-A5E7102E0832}"/>
              </a:ext>
            </a:extLst>
          </p:cNvPr>
          <p:cNvGrpSpPr/>
          <p:nvPr/>
        </p:nvGrpSpPr>
        <p:grpSpPr>
          <a:xfrm>
            <a:off x="8711558" y="3427154"/>
            <a:ext cx="190370" cy="232240"/>
            <a:chOff x="8723408" y="848204"/>
            <a:chExt cx="234693" cy="286312"/>
          </a:xfrm>
        </p:grpSpPr>
        <p:sp>
          <p:nvSpPr>
            <p:cNvPr id="9" name="원형: 비어 있음 8">
              <a:extLst>
                <a:ext uri="{FF2B5EF4-FFF2-40B4-BE49-F238E27FC236}">
                  <a16:creationId xmlns:a16="http://schemas.microsoft.com/office/drawing/2014/main" id="{8C8BF62A-12EE-42FF-BC50-C6000B60B297}"/>
                </a:ext>
              </a:extLst>
            </p:cNvPr>
            <p:cNvSpPr/>
            <p:nvPr/>
          </p:nvSpPr>
          <p:spPr>
            <a:xfrm>
              <a:off x="8723408" y="848204"/>
              <a:ext cx="209550" cy="209550"/>
            </a:xfrm>
            <a:prstGeom prst="donut">
              <a:avLst>
                <a:gd name="adj" fmla="val 14764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99715057-3C08-49A6-9144-B181BB3E9FFA}"/>
                </a:ext>
              </a:extLst>
            </p:cNvPr>
            <p:cNvSpPr/>
            <p:nvPr/>
          </p:nvSpPr>
          <p:spPr>
            <a:xfrm rot="18900000">
              <a:off x="8922101" y="990516"/>
              <a:ext cx="36000" cy="144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99B115DE-0AA8-4F26-A4C6-5135BD86A79C}"/>
              </a:ext>
            </a:extLst>
          </p:cNvPr>
          <p:cNvSpPr txBox="1"/>
          <p:nvPr/>
        </p:nvSpPr>
        <p:spPr>
          <a:xfrm>
            <a:off x="5207726" y="2841484"/>
            <a:ext cx="316825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4000" b="1" kern="0" dirty="0">
                <a:ln w="3175"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210 나무고딕 EB" panose="02020603020101020101" pitchFamily="18" charset="-127"/>
                <a:ea typeface="210 나무고딕 EB" panose="02020603020101020101" pitchFamily="18" charset="-127"/>
              </a:rPr>
              <a:t>THANK YOU</a:t>
            </a:r>
            <a:endParaRPr lang="en-US" altLang="ko-KR" sz="800" kern="0" dirty="0">
              <a:solidFill>
                <a:prstClr val="black">
                  <a:lumMod val="85000"/>
                  <a:lumOff val="15000"/>
                </a:prstClr>
              </a:solidFill>
              <a:latin typeface="210 나무고딕 EB" panose="02020603020101020101" pitchFamily="18" charset="-127"/>
              <a:ea typeface="210 나무고딕 EB" panose="02020603020101020101" pitchFamily="18" charset="-127"/>
            </a:endParaRPr>
          </a:p>
        </p:txBody>
      </p:sp>
      <p:pic>
        <p:nvPicPr>
          <p:cNvPr id="11" name="Picture 2" descr="Azure Kinect DK – AI 모델 개발 | Microsoft Azure">
            <a:extLst>
              <a:ext uri="{FF2B5EF4-FFF2-40B4-BE49-F238E27FC236}">
                <a16:creationId xmlns:a16="http://schemas.microsoft.com/office/drawing/2014/main" id="{E8BEBEA9-119F-4B40-8978-B3BE0B05AC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0285" y="2832195"/>
            <a:ext cx="1512937" cy="794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64478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B90EC431-A090-44A7-82BD-410F0A05FE5F}"/>
              </a:ext>
            </a:extLst>
          </p:cNvPr>
          <p:cNvSpPr/>
          <p:nvPr/>
        </p:nvSpPr>
        <p:spPr>
          <a:xfrm>
            <a:off x="179561" y="198045"/>
            <a:ext cx="11832879" cy="6461911"/>
          </a:xfrm>
          <a:prstGeom prst="roundRect">
            <a:avLst>
              <a:gd name="adj" fmla="val 2667"/>
            </a:avLst>
          </a:prstGeom>
          <a:solidFill>
            <a:srgbClr val="F5F5F5"/>
          </a:solidFill>
          <a:ln w="41275">
            <a:solidFill>
              <a:schemeClr val="bg1">
                <a:alpha val="64000"/>
              </a:schemeClr>
            </a:solidFill>
          </a:ln>
          <a:effectLst>
            <a:outerShdw blurRad="127000" dist="38100" dir="8100000" algn="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95EBF0E3-A03F-41EA-9004-D7EC2FFF8A81}"/>
              </a:ext>
            </a:extLst>
          </p:cNvPr>
          <p:cNvSpPr/>
          <p:nvPr/>
        </p:nvSpPr>
        <p:spPr>
          <a:xfrm>
            <a:off x="4635056" y="421621"/>
            <a:ext cx="4678532" cy="43439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190500" dist="101600" dir="2700000" sx="98000" sy="98000" algn="tl" rotWithShape="0">
              <a:schemeClr val="tx1">
                <a:alpha val="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defRPr/>
            </a:pPr>
            <a:r>
              <a:rPr lang="en-US" altLang="ko-KR" sz="8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210 구름고딕 050" panose="02020603020101020101" pitchFamily="18" charset="-127"/>
                <a:ea typeface="210 구름고딕 050" panose="02020603020101020101" pitchFamily="18" charset="-127"/>
              </a:rPr>
              <a:t>PROJECT AZURE KINECT DK USING OPEN3D FOR VISUALIZE</a:t>
            </a:r>
            <a:endParaRPr lang="en-US" altLang="ko-KR" sz="3600" b="1" kern="0" dirty="0">
              <a:ln w="3175"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latin typeface="210 구름고딕 050" panose="02020603020101020101" pitchFamily="18" charset="-127"/>
              <a:ea typeface="210 구름고딕 050" panose="02020603020101020101" pitchFamily="18" charset="-127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99B8BBC0-DC5E-465A-8136-0A53CD305383}"/>
              </a:ext>
            </a:extLst>
          </p:cNvPr>
          <p:cNvSpPr/>
          <p:nvPr/>
        </p:nvSpPr>
        <p:spPr>
          <a:xfrm>
            <a:off x="8657808" y="467334"/>
            <a:ext cx="585789" cy="342964"/>
          </a:xfrm>
          <a:prstGeom prst="roundRect">
            <a:avLst>
              <a:gd name="adj" fmla="val 50000"/>
            </a:avLst>
          </a:prstGeom>
          <a:solidFill>
            <a:srgbClr val="FF7C8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ECABE05E-3A05-42A8-8012-A5E7102E0832}"/>
              </a:ext>
            </a:extLst>
          </p:cNvPr>
          <p:cNvGrpSpPr/>
          <p:nvPr/>
        </p:nvGrpSpPr>
        <p:grpSpPr>
          <a:xfrm>
            <a:off x="8855517" y="522696"/>
            <a:ext cx="190370" cy="232240"/>
            <a:chOff x="8723408" y="848204"/>
            <a:chExt cx="234693" cy="286312"/>
          </a:xfrm>
        </p:grpSpPr>
        <p:sp>
          <p:nvSpPr>
            <p:cNvPr id="9" name="원형: 비어 있음 8">
              <a:extLst>
                <a:ext uri="{FF2B5EF4-FFF2-40B4-BE49-F238E27FC236}">
                  <a16:creationId xmlns:a16="http://schemas.microsoft.com/office/drawing/2014/main" id="{8C8BF62A-12EE-42FF-BC50-C6000B60B297}"/>
                </a:ext>
              </a:extLst>
            </p:cNvPr>
            <p:cNvSpPr/>
            <p:nvPr/>
          </p:nvSpPr>
          <p:spPr>
            <a:xfrm>
              <a:off x="8723408" y="848204"/>
              <a:ext cx="209550" cy="209550"/>
            </a:xfrm>
            <a:prstGeom prst="donut">
              <a:avLst>
                <a:gd name="adj" fmla="val 14764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99715057-3C08-49A6-9144-B181BB3E9FFA}"/>
                </a:ext>
              </a:extLst>
            </p:cNvPr>
            <p:cNvSpPr/>
            <p:nvPr/>
          </p:nvSpPr>
          <p:spPr>
            <a:xfrm rot="18900000">
              <a:off x="8922101" y="990516"/>
              <a:ext cx="36000" cy="144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99B115DE-0AA8-4F26-A4C6-5135BD86A79C}"/>
              </a:ext>
            </a:extLst>
          </p:cNvPr>
          <p:cNvSpPr txBox="1"/>
          <p:nvPr/>
        </p:nvSpPr>
        <p:spPr>
          <a:xfrm>
            <a:off x="878322" y="421621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2400" b="1" kern="0" dirty="0">
                <a:ln w="3175"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210 나무고딕 EB" panose="02020603020101020101" pitchFamily="18" charset="-127"/>
                <a:ea typeface="210 나무고딕 EB" panose="02020603020101020101" pitchFamily="18" charset="-127"/>
              </a:rPr>
              <a:t>OPEN3D BUILD DOCS.</a:t>
            </a:r>
            <a:endParaRPr lang="en-US" altLang="ko-KR" sz="2400" kern="0" dirty="0">
              <a:solidFill>
                <a:prstClr val="black">
                  <a:lumMod val="85000"/>
                  <a:lumOff val="15000"/>
                </a:prstClr>
              </a:solidFill>
              <a:latin typeface="210 나무고딕 EB" panose="02020603020101020101" pitchFamily="18" charset="-127"/>
              <a:ea typeface="210 나무고딕 EB" panose="02020603020101020101" pitchFamily="18" charset="-127"/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85634C77-D81C-4A3E-AFD5-95BAB1CFFC01}"/>
              </a:ext>
            </a:extLst>
          </p:cNvPr>
          <p:cNvSpPr/>
          <p:nvPr/>
        </p:nvSpPr>
        <p:spPr>
          <a:xfrm>
            <a:off x="339909" y="1116215"/>
            <a:ext cx="11503747" cy="5420387"/>
          </a:xfrm>
          <a:prstGeom prst="roundRect">
            <a:avLst>
              <a:gd name="adj" fmla="val 2642"/>
            </a:avLst>
          </a:prstGeom>
          <a:solidFill>
            <a:schemeClr val="bg1"/>
          </a:solidFill>
          <a:ln>
            <a:noFill/>
          </a:ln>
          <a:effectLst>
            <a:outerShdw blurRad="190500" dist="101600" dir="2700000" sx="98000" sy="98000" algn="tl" rotWithShape="0">
              <a:schemeClr val="tx1">
                <a:alpha val="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defRPr/>
            </a:pPr>
            <a:endParaRPr lang="en-US" altLang="ko-KR" sz="3600" b="1" kern="0" dirty="0">
              <a:ln w="3175">
                <a:noFill/>
              </a:ln>
              <a:solidFill>
                <a:prstClr val="white">
                  <a:lumMod val="85000"/>
                </a:prstClr>
              </a:solidFill>
            </a:endParaRPr>
          </a:p>
        </p:txBody>
      </p:sp>
      <p:pic>
        <p:nvPicPr>
          <p:cNvPr id="97" name="Picture 2" descr="Azure Kinect DK – AI 모델 개발 | Microsoft Azure">
            <a:extLst>
              <a:ext uri="{FF2B5EF4-FFF2-40B4-BE49-F238E27FC236}">
                <a16:creationId xmlns:a16="http://schemas.microsoft.com/office/drawing/2014/main" id="{FBF40E6D-A9C7-4D9E-A3E4-CD161BED4E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665" y="530336"/>
            <a:ext cx="521657" cy="273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7D31C58B-5E72-4C22-8B2C-A04EEB9AD1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7538" y="2050275"/>
            <a:ext cx="4241654" cy="4162813"/>
          </a:xfrm>
          <a:prstGeom prst="rect">
            <a:avLst/>
          </a:prstGeom>
          <a:ln w="12700">
            <a:solidFill>
              <a:schemeClr val="bg1">
                <a:lumMod val="85000"/>
              </a:schemeClr>
            </a:solidFill>
          </a:ln>
        </p:spPr>
      </p:pic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9682CCAC-F38E-4D43-BF3D-0AEA8463B2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945" y="1547610"/>
            <a:ext cx="4958420" cy="4194175"/>
          </a:xfrm>
          <a:prstGeom prst="rect">
            <a:avLst/>
          </a:prstGeom>
          <a:ln w="12700"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5840798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B90EC431-A090-44A7-82BD-410F0A05FE5F}"/>
              </a:ext>
            </a:extLst>
          </p:cNvPr>
          <p:cNvSpPr/>
          <p:nvPr/>
        </p:nvSpPr>
        <p:spPr>
          <a:xfrm>
            <a:off x="179561" y="198045"/>
            <a:ext cx="11832879" cy="6461911"/>
          </a:xfrm>
          <a:prstGeom prst="roundRect">
            <a:avLst>
              <a:gd name="adj" fmla="val 2667"/>
            </a:avLst>
          </a:prstGeom>
          <a:solidFill>
            <a:srgbClr val="F5F5F5"/>
          </a:solidFill>
          <a:ln w="41275">
            <a:solidFill>
              <a:schemeClr val="bg1">
                <a:alpha val="64000"/>
              </a:schemeClr>
            </a:solidFill>
          </a:ln>
          <a:effectLst>
            <a:outerShdw blurRad="127000" dist="38100" dir="8100000" algn="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95EBF0E3-A03F-41EA-9004-D7EC2FFF8A81}"/>
              </a:ext>
            </a:extLst>
          </p:cNvPr>
          <p:cNvSpPr/>
          <p:nvPr/>
        </p:nvSpPr>
        <p:spPr>
          <a:xfrm>
            <a:off x="4635056" y="421621"/>
            <a:ext cx="4678532" cy="43439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190500" dist="101600" dir="2700000" sx="98000" sy="98000" algn="tl" rotWithShape="0">
              <a:schemeClr val="tx1">
                <a:alpha val="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defRPr/>
            </a:pPr>
            <a:r>
              <a:rPr lang="en-US" altLang="ko-KR" sz="8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210 구름고딕 050" panose="02020603020101020101" pitchFamily="18" charset="-127"/>
                <a:ea typeface="210 구름고딕 050" panose="02020603020101020101" pitchFamily="18" charset="-127"/>
              </a:rPr>
              <a:t>PROJECT AZURE KINECT DK USING OPEN3D FOR VISUALIZE</a:t>
            </a:r>
            <a:endParaRPr lang="en-US" altLang="ko-KR" sz="3600" b="1" kern="0" dirty="0">
              <a:ln w="3175"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latin typeface="210 구름고딕 050" panose="02020603020101020101" pitchFamily="18" charset="-127"/>
              <a:ea typeface="210 구름고딕 050" panose="02020603020101020101" pitchFamily="18" charset="-127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99B8BBC0-DC5E-465A-8136-0A53CD305383}"/>
              </a:ext>
            </a:extLst>
          </p:cNvPr>
          <p:cNvSpPr/>
          <p:nvPr/>
        </p:nvSpPr>
        <p:spPr>
          <a:xfrm>
            <a:off x="8657808" y="467334"/>
            <a:ext cx="585789" cy="342964"/>
          </a:xfrm>
          <a:prstGeom prst="roundRect">
            <a:avLst>
              <a:gd name="adj" fmla="val 50000"/>
            </a:avLst>
          </a:prstGeom>
          <a:solidFill>
            <a:srgbClr val="FF7C8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ECABE05E-3A05-42A8-8012-A5E7102E0832}"/>
              </a:ext>
            </a:extLst>
          </p:cNvPr>
          <p:cNvGrpSpPr/>
          <p:nvPr/>
        </p:nvGrpSpPr>
        <p:grpSpPr>
          <a:xfrm>
            <a:off x="8855517" y="522696"/>
            <a:ext cx="190370" cy="232240"/>
            <a:chOff x="8723408" y="848204"/>
            <a:chExt cx="234693" cy="286312"/>
          </a:xfrm>
        </p:grpSpPr>
        <p:sp>
          <p:nvSpPr>
            <p:cNvPr id="9" name="원형: 비어 있음 8">
              <a:extLst>
                <a:ext uri="{FF2B5EF4-FFF2-40B4-BE49-F238E27FC236}">
                  <a16:creationId xmlns:a16="http://schemas.microsoft.com/office/drawing/2014/main" id="{8C8BF62A-12EE-42FF-BC50-C6000B60B297}"/>
                </a:ext>
              </a:extLst>
            </p:cNvPr>
            <p:cNvSpPr/>
            <p:nvPr/>
          </p:nvSpPr>
          <p:spPr>
            <a:xfrm>
              <a:off x="8723408" y="848204"/>
              <a:ext cx="209550" cy="209550"/>
            </a:xfrm>
            <a:prstGeom prst="donut">
              <a:avLst>
                <a:gd name="adj" fmla="val 14764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99715057-3C08-49A6-9144-B181BB3E9FFA}"/>
                </a:ext>
              </a:extLst>
            </p:cNvPr>
            <p:cNvSpPr/>
            <p:nvPr/>
          </p:nvSpPr>
          <p:spPr>
            <a:xfrm rot="18900000">
              <a:off x="8922101" y="990516"/>
              <a:ext cx="36000" cy="144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99B115DE-0AA8-4F26-A4C6-5135BD86A79C}"/>
              </a:ext>
            </a:extLst>
          </p:cNvPr>
          <p:cNvSpPr txBox="1"/>
          <p:nvPr/>
        </p:nvSpPr>
        <p:spPr>
          <a:xfrm>
            <a:off x="878322" y="421621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2400" b="1" kern="0" dirty="0">
                <a:ln w="3175"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210 나무고딕 EB" panose="02020603020101020101" pitchFamily="18" charset="-127"/>
                <a:ea typeface="210 나무고딕 EB" panose="02020603020101020101" pitchFamily="18" charset="-127"/>
              </a:rPr>
              <a:t>K4A GRABBER</a:t>
            </a:r>
            <a:endParaRPr lang="en-US" altLang="ko-KR" sz="2400" kern="0" dirty="0">
              <a:solidFill>
                <a:prstClr val="black">
                  <a:lumMod val="85000"/>
                  <a:lumOff val="15000"/>
                </a:prstClr>
              </a:solidFill>
              <a:latin typeface="210 나무고딕 EB" panose="02020603020101020101" pitchFamily="18" charset="-127"/>
              <a:ea typeface="210 나무고딕 EB" panose="02020603020101020101" pitchFamily="18" charset="-127"/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85634C77-D81C-4A3E-AFD5-95BAB1CFFC01}"/>
              </a:ext>
            </a:extLst>
          </p:cNvPr>
          <p:cNvSpPr/>
          <p:nvPr/>
        </p:nvSpPr>
        <p:spPr>
          <a:xfrm>
            <a:off x="339909" y="1116215"/>
            <a:ext cx="11503747" cy="5420387"/>
          </a:xfrm>
          <a:prstGeom prst="roundRect">
            <a:avLst>
              <a:gd name="adj" fmla="val 2642"/>
            </a:avLst>
          </a:prstGeom>
          <a:solidFill>
            <a:schemeClr val="bg1"/>
          </a:solidFill>
          <a:ln>
            <a:noFill/>
          </a:ln>
          <a:effectLst>
            <a:outerShdw blurRad="190500" dist="101600" dir="2700000" sx="98000" sy="98000" algn="tl" rotWithShape="0">
              <a:schemeClr val="tx1">
                <a:alpha val="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defRPr/>
            </a:pPr>
            <a:endParaRPr lang="en-US" altLang="ko-KR" sz="3600" b="1" kern="0" dirty="0">
              <a:ln w="3175">
                <a:noFill/>
              </a:ln>
              <a:solidFill>
                <a:prstClr val="white">
                  <a:lumMod val="85000"/>
                </a:prstClr>
              </a:solidFill>
            </a:endParaRPr>
          </a:p>
        </p:txBody>
      </p:sp>
      <p:pic>
        <p:nvPicPr>
          <p:cNvPr id="97" name="Picture 2" descr="Azure Kinect DK – AI 모델 개발 | Microsoft Azure">
            <a:extLst>
              <a:ext uri="{FF2B5EF4-FFF2-40B4-BE49-F238E27FC236}">
                <a16:creationId xmlns:a16="http://schemas.microsoft.com/office/drawing/2014/main" id="{FBF40E6D-A9C7-4D9E-A3E4-CD161BED4E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665" y="530336"/>
            <a:ext cx="521657" cy="273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41DDC608-A333-4FA7-B675-9061F8EE22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4287" y="2032000"/>
            <a:ext cx="7783426" cy="3595890"/>
          </a:xfrm>
          <a:prstGeom prst="rect">
            <a:avLst/>
          </a:prstGeom>
          <a:ln w="12700"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0906563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B90EC431-A090-44A7-82BD-410F0A05FE5F}"/>
              </a:ext>
            </a:extLst>
          </p:cNvPr>
          <p:cNvSpPr/>
          <p:nvPr/>
        </p:nvSpPr>
        <p:spPr>
          <a:xfrm>
            <a:off x="179561" y="198045"/>
            <a:ext cx="11832879" cy="6461911"/>
          </a:xfrm>
          <a:prstGeom prst="roundRect">
            <a:avLst>
              <a:gd name="adj" fmla="val 2667"/>
            </a:avLst>
          </a:prstGeom>
          <a:solidFill>
            <a:srgbClr val="F5F5F5"/>
          </a:solidFill>
          <a:ln w="41275">
            <a:solidFill>
              <a:schemeClr val="bg1">
                <a:alpha val="64000"/>
              </a:schemeClr>
            </a:solidFill>
          </a:ln>
          <a:effectLst>
            <a:outerShdw blurRad="127000" dist="38100" dir="8100000" algn="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95EBF0E3-A03F-41EA-9004-D7EC2FFF8A81}"/>
              </a:ext>
            </a:extLst>
          </p:cNvPr>
          <p:cNvSpPr/>
          <p:nvPr/>
        </p:nvSpPr>
        <p:spPr>
          <a:xfrm>
            <a:off x="4635056" y="421621"/>
            <a:ext cx="4678532" cy="43439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190500" dist="101600" dir="2700000" sx="98000" sy="98000" algn="tl" rotWithShape="0">
              <a:schemeClr val="tx1">
                <a:alpha val="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defRPr/>
            </a:pPr>
            <a:r>
              <a:rPr lang="en-US" altLang="ko-KR" sz="8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210 구름고딕 050" panose="02020603020101020101" pitchFamily="18" charset="-127"/>
                <a:ea typeface="210 구름고딕 050" panose="02020603020101020101" pitchFamily="18" charset="-127"/>
              </a:rPr>
              <a:t>PROJECT AZURE KINECT DK USING OPEN3D FOR VISUALIZE</a:t>
            </a:r>
            <a:endParaRPr lang="en-US" altLang="ko-KR" sz="3600" b="1" kern="0" dirty="0">
              <a:ln w="3175"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latin typeface="210 구름고딕 050" panose="02020603020101020101" pitchFamily="18" charset="-127"/>
              <a:ea typeface="210 구름고딕 050" panose="02020603020101020101" pitchFamily="18" charset="-127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99B8BBC0-DC5E-465A-8136-0A53CD305383}"/>
              </a:ext>
            </a:extLst>
          </p:cNvPr>
          <p:cNvSpPr/>
          <p:nvPr/>
        </p:nvSpPr>
        <p:spPr>
          <a:xfrm>
            <a:off x="8657808" y="467334"/>
            <a:ext cx="585789" cy="342964"/>
          </a:xfrm>
          <a:prstGeom prst="roundRect">
            <a:avLst>
              <a:gd name="adj" fmla="val 50000"/>
            </a:avLst>
          </a:prstGeom>
          <a:solidFill>
            <a:srgbClr val="FF7C8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ECABE05E-3A05-42A8-8012-A5E7102E0832}"/>
              </a:ext>
            </a:extLst>
          </p:cNvPr>
          <p:cNvGrpSpPr/>
          <p:nvPr/>
        </p:nvGrpSpPr>
        <p:grpSpPr>
          <a:xfrm>
            <a:off x="8855517" y="522696"/>
            <a:ext cx="190370" cy="232240"/>
            <a:chOff x="8723408" y="848204"/>
            <a:chExt cx="234693" cy="286312"/>
          </a:xfrm>
        </p:grpSpPr>
        <p:sp>
          <p:nvSpPr>
            <p:cNvPr id="9" name="원형: 비어 있음 8">
              <a:extLst>
                <a:ext uri="{FF2B5EF4-FFF2-40B4-BE49-F238E27FC236}">
                  <a16:creationId xmlns:a16="http://schemas.microsoft.com/office/drawing/2014/main" id="{8C8BF62A-12EE-42FF-BC50-C6000B60B297}"/>
                </a:ext>
              </a:extLst>
            </p:cNvPr>
            <p:cNvSpPr/>
            <p:nvPr/>
          </p:nvSpPr>
          <p:spPr>
            <a:xfrm>
              <a:off x="8723408" y="848204"/>
              <a:ext cx="209550" cy="209550"/>
            </a:xfrm>
            <a:prstGeom prst="donut">
              <a:avLst>
                <a:gd name="adj" fmla="val 14764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99715057-3C08-49A6-9144-B181BB3E9FFA}"/>
                </a:ext>
              </a:extLst>
            </p:cNvPr>
            <p:cNvSpPr/>
            <p:nvPr/>
          </p:nvSpPr>
          <p:spPr>
            <a:xfrm rot="18900000">
              <a:off x="8922101" y="990516"/>
              <a:ext cx="36000" cy="144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99B115DE-0AA8-4F26-A4C6-5135BD86A79C}"/>
              </a:ext>
            </a:extLst>
          </p:cNvPr>
          <p:cNvSpPr txBox="1"/>
          <p:nvPr/>
        </p:nvSpPr>
        <p:spPr>
          <a:xfrm>
            <a:off x="878322" y="421621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2400" b="1" kern="0" dirty="0">
                <a:ln w="3175"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210 나무고딕 EB" panose="02020603020101020101" pitchFamily="18" charset="-127"/>
                <a:ea typeface="210 나무고딕 EB" panose="02020603020101020101" pitchFamily="18" charset="-127"/>
              </a:rPr>
              <a:t>K4A GRABBER</a:t>
            </a:r>
            <a:endParaRPr lang="en-US" altLang="ko-KR" sz="2400" kern="0" dirty="0">
              <a:solidFill>
                <a:prstClr val="black">
                  <a:lumMod val="85000"/>
                  <a:lumOff val="15000"/>
                </a:prstClr>
              </a:solidFill>
              <a:latin typeface="210 나무고딕 EB" panose="02020603020101020101" pitchFamily="18" charset="-127"/>
              <a:ea typeface="210 나무고딕 EB" panose="02020603020101020101" pitchFamily="18" charset="-127"/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85634C77-D81C-4A3E-AFD5-95BAB1CFFC01}"/>
              </a:ext>
            </a:extLst>
          </p:cNvPr>
          <p:cNvSpPr/>
          <p:nvPr/>
        </p:nvSpPr>
        <p:spPr>
          <a:xfrm>
            <a:off x="339909" y="1116215"/>
            <a:ext cx="11503747" cy="5420387"/>
          </a:xfrm>
          <a:prstGeom prst="roundRect">
            <a:avLst>
              <a:gd name="adj" fmla="val 2642"/>
            </a:avLst>
          </a:prstGeom>
          <a:solidFill>
            <a:schemeClr val="bg1"/>
          </a:solidFill>
          <a:ln>
            <a:noFill/>
          </a:ln>
          <a:effectLst>
            <a:outerShdw blurRad="190500" dist="101600" dir="2700000" sx="98000" sy="98000" algn="tl" rotWithShape="0">
              <a:schemeClr val="tx1">
                <a:alpha val="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defRPr/>
            </a:pPr>
            <a:endParaRPr lang="en-US" altLang="ko-KR" sz="3600" b="1" kern="0" dirty="0">
              <a:ln w="3175">
                <a:noFill/>
              </a:ln>
              <a:solidFill>
                <a:prstClr val="white">
                  <a:lumMod val="85000"/>
                </a:prstClr>
              </a:solidFill>
            </a:endParaRPr>
          </a:p>
        </p:txBody>
      </p:sp>
      <p:pic>
        <p:nvPicPr>
          <p:cNvPr id="97" name="Picture 2" descr="Azure Kinect DK – AI 모델 개발 | Microsoft Azure">
            <a:extLst>
              <a:ext uri="{FF2B5EF4-FFF2-40B4-BE49-F238E27FC236}">
                <a16:creationId xmlns:a16="http://schemas.microsoft.com/office/drawing/2014/main" id="{FBF40E6D-A9C7-4D9E-A3E4-CD161BED4E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665" y="530336"/>
            <a:ext cx="521657" cy="273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D00C43F6-CFF4-45F4-8292-7D59A5B3E6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6356" y="1422354"/>
            <a:ext cx="6999287" cy="4790734"/>
          </a:xfrm>
          <a:prstGeom prst="rect">
            <a:avLst/>
          </a:prstGeom>
          <a:ln w="12700">
            <a:solidFill>
              <a:schemeClr val="bg1">
                <a:lumMod val="85000"/>
              </a:schemeClr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AB1F6E6-C0EC-4862-A32E-88E31B0B9C28}"/>
              </a:ext>
            </a:extLst>
          </p:cNvPr>
          <p:cNvSpPr txBox="1"/>
          <p:nvPr/>
        </p:nvSpPr>
        <p:spPr>
          <a:xfrm>
            <a:off x="5715000" y="5219700"/>
            <a:ext cx="203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err="1">
                <a:solidFill>
                  <a:schemeClr val="accent1"/>
                </a:solidFill>
                <a:latin typeface="210 나무고딕 EB" panose="02020603020101020101" pitchFamily="18" charset="-127"/>
                <a:ea typeface="210 나무고딕 EB" panose="02020603020101020101" pitchFamily="18" charset="-127"/>
              </a:rPr>
              <a:t>CMakeList</a:t>
            </a:r>
            <a:r>
              <a:rPr lang="en-US" altLang="ko-KR" sz="1600" dirty="0">
                <a:solidFill>
                  <a:schemeClr val="accent1"/>
                </a:solidFill>
                <a:latin typeface="210 나무고딕 EB" panose="02020603020101020101" pitchFamily="18" charset="-127"/>
                <a:ea typeface="210 나무고딕 EB" panose="02020603020101020101" pitchFamily="18" charset="-127"/>
              </a:rPr>
              <a:t> </a:t>
            </a:r>
            <a:r>
              <a:rPr lang="ko-KR" altLang="en-US" sz="1600" dirty="0">
                <a:solidFill>
                  <a:schemeClr val="accent1"/>
                </a:solidFill>
                <a:latin typeface="210 나무고딕 EB" panose="02020603020101020101" pitchFamily="18" charset="-127"/>
                <a:ea typeface="210 나무고딕 EB" panose="02020603020101020101" pitchFamily="18" charset="-127"/>
              </a:rPr>
              <a:t>수정</a:t>
            </a:r>
            <a:br>
              <a:rPr lang="en-US" altLang="ko-KR" sz="1600" dirty="0">
                <a:latin typeface="210 나무고딕 EB" panose="02020603020101020101" pitchFamily="18" charset="-127"/>
                <a:ea typeface="210 나무고딕 EB" panose="02020603020101020101" pitchFamily="18" charset="-127"/>
              </a:rPr>
            </a:b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210 나무고딕 EB" panose="02020603020101020101" pitchFamily="18" charset="-127"/>
                <a:ea typeface="210 나무고딕 EB" panose="02020603020101020101" pitchFamily="18" charset="-127"/>
              </a:rPr>
              <a:t>K4A v1.4.1</a:t>
            </a:r>
            <a:b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210 나무고딕 EB" panose="02020603020101020101" pitchFamily="18" charset="-127"/>
                <a:ea typeface="210 나무고딕 EB" panose="02020603020101020101" pitchFamily="18" charset="-127"/>
              </a:rPr>
            </a:b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210 나무고딕 EB" panose="02020603020101020101" pitchFamily="18" charset="-127"/>
                <a:ea typeface="210 나무고딕 EB" panose="02020603020101020101" pitchFamily="18" charset="-127"/>
              </a:rPr>
              <a:t>Open3D 0.13.0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210 나무고딕 EB" panose="02020603020101020101" pitchFamily="18" charset="-127"/>
                <a:ea typeface="210 나무고딕 EB" panose="02020603020101020101" pitchFamily="18" charset="-127"/>
              </a:rPr>
              <a:t>사용</a:t>
            </a:r>
          </a:p>
        </p:txBody>
      </p:sp>
      <p:pic>
        <p:nvPicPr>
          <p:cNvPr id="16" name="그래픽 15" descr="조금 굽은 화살표 단색으로 채워진">
            <a:extLst>
              <a:ext uri="{FF2B5EF4-FFF2-40B4-BE49-F238E27FC236}">
                <a16:creationId xmlns:a16="http://schemas.microsoft.com/office/drawing/2014/main" id="{0BE742EE-30A0-44EC-95E8-85F9916D06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41900" y="5279598"/>
            <a:ext cx="711200" cy="7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0892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B90EC431-A090-44A7-82BD-410F0A05FE5F}"/>
              </a:ext>
            </a:extLst>
          </p:cNvPr>
          <p:cNvSpPr/>
          <p:nvPr/>
        </p:nvSpPr>
        <p:spPr>
          <a:xfrm>
            <a:off x="179561" y="198045"/>
            <a:ext cx="11832879" cy="6461911"/>
          </a:xfrm>
          <a:prstGeom prst="roundRect">
            <a:avLst>
              <a:gd name="adj" fmla="val 2667"/>
            </a:avLst>
          </a:prstGeom>
          <a:solidFill>
            <a:srgbClr val="F5F5F5"/>
          </a:solidFill>
          <a:ln w="41275">
            <a:solidFill>
              <a:schemeClr val="bg1">
                <a:alpha val="64000"/>
              </a:schemeClr>
            </a:solidFill>
          </a:ln>
          <a:effectLst>
            <a:outerShdw blurRad="127000" dist="38100" dir="8100000" algn="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95EBF0E3-A03F-41EA-9004-D7EC2FFF8A81}"/>
              </a:ext>
            </a:extLst>
          </p:cNvPr>
          <p:cNvSpPr/>
          <p:nvPr/>
        </p:nvSpPr>
        <p:spPr>
          <a:xfrm>
            <a:off x="4635056" y="421621"/>
            <a:ext cx="4678532" cy="43439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190500" dist="101600" dir="2700000" sx="98000" sy="98000" algn="tl" rotWithShape="0">
              <a:schemeClr val="tx1">
                <a:alpha val="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defRPr/>
            </a:pPr>
            <a:r>
              <a:rPr lang="en-US" altLang="ko-KR" sz="8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210 구름고딕 050" panose="02020603020101020101" pitchFamily="18" charset="-127"/>
                <a:ea typeface="210 구름고딕 050" panose="02020603020101020101" pitchFamily="18" charset="-127"/>
              </a:rPr>
              <a:t>PROJECT AZURE KINECT DK USING OPEN3D FOR VISUALIZE</a:t>
            </a:r>
            <a:endParaRPr lang="en-US" altLang="ko-KR" sz="3600" b="1" kern="0" dirty="0">
              <a:ln w="3175"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latin typeface="210 구름고딕 050" panose="02020603020101020101" pitchFamily="18" charset="-127"/>
              <a:ea typeface="210 구름고딕 050" panose="02020603020101020101" pitchFamily="18" charset="-127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99B8BBC0-DC5E-465A-8136-0A53CD305383}"/>
              </a:ext>
            </a:extLst>
          </p:cNvPr>
          <p:cNvSpPr/>
          <p:nvPr/>
        </p:nvSpPr>
        <p:spPr>
          <a:xfrm>
            <a:off x="8657808" y="467334"/>
            <a:ext cx="585789" cy="342964"/>
          </a:xfrm>
          <a:prstGeom prst="roundRect">
            <a:avLst>
              <a:gd name="adj" fmla="val 50000"/>
            </a:avLst>
          </a:prstGeom>
          <a:solidFill>
            <a:srgbClr val="FF7C8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ECABE05E-3A05-42A8-8012-A5E7102E0832}"/>
              </a:ext>
            </a:extLst>
          </p:cNvPr>
          <p:cNvGrpSpPr/>
          <p:nvPr/>
        </p:nvGrpSpPr>
        <p:grpSpPr>
          <a:xfrm>
            <a:off x="8855517" y="522696"/>
            <a:ext cx="190370" cy="232240"/>
            <a:chOff x="8723408" y="848204"/>
            <a:chExt cx="234693" cy="286312"/>
          </a:xfrm>
        </p:grpSpPr>
        <p:sp>
          <p:nvSpPr>
            <p:cNvPr id="9" name="원형: 비어 있음 8">
              <a:extLst>
                <a:ext uri="{FF2B5EF4-FFF2-40B4-BE49-F238E27FC236}">
                  <a16:creationId xmlns:a16="http://schemas.microsoft.com/office/drawing/2014/main" id="{8C8BF62A-12EE-42FF-BC50-C6000B60B297}"/>
                </a:ext>
              </a:extLst>
            </p:cNvPr>
            <p:cNvSpPr/>
            <p:nvPr/>
          </p:nvSpPr>
          <p:spPr>
            <a:xfrm>
              <a:off x="8723408" y="848204"/>
              <a:ext cx="209550" cy="209550"/>
            </a:xfrm>
            <a:prstGeom prst="donut">
              <a:avLst>
                <a:gd name="adj" fmla="val 14764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99715057-3C08-49A6-9144-B181BB3E9FFA}"/>
                </a:ext>
              </a:extLst>
            </p:cNvPr>
            <p:cNvSpPr/>
            <p:nvPr/>
          </p:nvSpPr>
          <p:spPr>
            <a:xfrm rot="18900000">
              <a:off x="8922101" y="990516"/>
              <a:ext cx="36000" cy="144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99B115DE-0AA8-4F26-A4C6-5135BD86A79C}"/>
              </a:ext>
            </a:extLst>
          </p:cNvPr>
          <p:cNvSpPr txBox="1"/>
          <p:nvPr/>
        </p:nvSpPr>
        <p:spPr>
          <a:xfrm>
            <a:off x="878322" y="421621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2400" b="1" kern="0" dirty="0">
                <a:ln w="3175"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210 나무고딕 EB" panose="02020603020101020101" pitchFamily="18" charset="-127"/>
                <a:ea typeface="210 나무고딕 EB" panose="02020603020101020101" pitchFamily="18" charset="-127"/>
              </a:rPr>
              <a:t>K4A GRABBER</a:t>
            </a:r>
            <a:endParaRPr lang="en-US" altLang="ko-KR" sz="2400" kern="0" dirty="0">
              <a:solidFill>
                <a:prstClr val="black">
                  <a:lumMod val="85000"/>
                  <a:lumOff val="15000"/>
                </a:prstClr>
              </a:solidFill>
              <a:latin typeface="210 나무고딕 EB" panose="02020603020101020101" pitchFamily="18" charset="-127"/>
              <a:ea typeface="210 나무고딕 EB" panose="02020603020101020101" pitchFamily="18" charset="-127"/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85634C77-D81C-4A3E-AFD5-95BAB1CFFC01}"/>
              </a:ext>
            </a:extLst>
          </p:cNvPr>
          <p:cNvSpPr/>
          <p:nvPr/>
        </p:nvSpPr>
        <p:spPr>
          <a:xfrm>
            <a:off x="339909" y="1116215"/>
            <a:ext cx="11503747" cy="5420387"/>
          </a:xfrm>
          <a:prstGeom prst="roundRect">
            <a:avLst>
              <a:gd name="adj" fmla="val 2642"/>
            </a:avLst>
          </a:prstGeom>
          <a:solidFill>
            <a:schemeClr val="bg1"/>
          </a:solidFill>
          <a:ln>
            <a:noFill/>
          </a:ln>
          <a:effectLst>
            <a:outerShdw blurRad="190500" dist="101600" dir="2700000" sx="98000" sy="98000" algn="tl" rotWithShape="0">
              <a:schemeClr val="tx1">
                <a:alpha val="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defRPr/>
            </a:pPr>
            <a:endParaRPr lang="en-US" altLang="ko-KR" sz="3600" b="1" kern="0" dirty="0">
              <a:ln w="3175">
                <a:noFill/>
              </a:ln>
              <a:solidFill>
                <a:prstClr val="white">
                  <a:lumMod val="85000"/>
                </a:prstClr>
              </a:solidFill>
            </a:endParaRPr>
          </a:p>
        </p:txBody>
      </p:sp>
      <p:pic>
        <p:nvPicPr>
          <p:cNvPr id="97" name="Picture 2" descr="Azure Kinect DK – AI 모델 개발 | Microsoft Azure">
            <a:extLst>
              <a:ext uri="{FF2B5EF4-FFF2-40B4-BE49-F238E27FC236}">
                <a16:creationId xmlns:a16="http://schemas.microsoft.com/office/drawing/2014/main" id="{FBF40E6D-A9C7-4D9E-A3E4-CD161BED4E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665" y="530336"/>
            <a:ext cx="521657" cy="273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Generating ArUco markers with OpenCV and Python - PyImageSearch">
            <a:extLst>
              <a:ext uri="{FF2B5EF4-FFF2-40B4-BE49-F238E27FC236}">
                <a16:creationId xmlns:a16="http://schemas.microsoft.com/office/drawing/2014/main" id="{895207A9-A634-4A31-A122-BB7541A06F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6130" y="2955447"/>
            <a:ext cx="1741922" cy="1741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rUco download | SourceForge.net">
            <a:extLst>
              <a:ext uri="{FF2B5EF4-FFF2-40B4-BE49-F238E27FC236}">
                <a16:creationId xmlns:a16="http://schemas.microsoft.com/office/drawing/2014/main" id="{809BA84D-C202-4CAA-8075-544B594430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1761" y="1568983"/>
            <a:ext cx="6057900" cy="4514850"/>
          </a:xfrm>
          <a:prstGeom prst="rect">
            <a:avLst/>
          </a:prstGeom>
          <a:ln>
            <a:noFill/>
          </a:ln>
          <a:effectLst>
            <a:softEdge rad="317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그래픽 15" descr="조금 굽은 화살표 단색으로 채워진">
            <a:extLst>
              <a:ext uri="{FF2B5EF4-FFF2-40B4-BE49-F238E27FC236}">
                <a16:creationId xmlns:a16="http://schemas.microsoft.com/office/drawing/2014/main" id="{9BD8E61E-6ABE-438C-8E32-741E919B63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17695" y="3470808"/>
            <a:ext cx="711200" cy="7112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E33803-A545-4D48-BAAE-B1DA68EE09CF}"/>
              </a:ext>
            </a:extLst>
          </p:cNvPr>
          <p:cNvSpPr txBox="1"/>
          <p:nvPr/>
        </p:nvSpPr>
        <p:spPr>
          <a:xfrm>
            <a:off x="1384184" y="4645986"/>
            <a:ext cx="2130804" cy="530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>
                <a:latin typeface="210 나무고딕 EB" panose="02020603020101020101" pitchFamily="18" charset="-127"/>
                <a:ea typeface="210 나무고딕 EB" panose="02020603020101020101" pitchFamily="18" charset="-127"/>
              </a:rPr>
              <a:t>ArUco</a:t>
            </a:r>
            <a:br>
              <a:rPr lang="en-US" altLang="ko-KR" dirty="0">
                <a:latin typeface="210 나무고딕 EB" panose="02020603020101020101" pitchFamily="18" charset="-127"/>
                <a:ea typeface="210 나무고딕 EB" panose="02020603020101020101" pitchFamily="18" charset="-127"/>
              </a:rPr>
            </a:br>
            <a:r>
              <a:rPr lang="en-US" altLang="ko-KR" sz="1050" dirty="0">
                <a:latin typeface="210 나무고딕 EB" panose="02020603020101020101" pitchFamily="18" charset="-127"/>
                <a:ea typeface="210 나무고딕 EB" panose="02020603020101020101" pitchFamily="18" charset="-127"/>
              </a:rPr>
              <a:t>   OpenCV Extra Module</a:t>
            </a:r>
            <a:endParaRPr lang="ko-KR" altLang="en-US" sz="1050" dirty="0">
              <a:latin typeface="210 나무고딕 EB" panose="02020603020101020101" pitchFamily="18" charset="-127"/>
              <a:ea typeface="210 나무고딕 EB" panose="02020603020101020101" pitchFamily="18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5425015-BB0B-4E19-9DC9-1362EE29841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4519" y="4947076"/>
            <a:ext cx="177011" cy="21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561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B90EC431-A090-44A7-82BD-410F0A05FE5F}"/>
              </a:ext>
            </a:extLst>
          </p:cNvPr>
          <p:cNvSpPr/>
          <p:nvPr/>
        </p:nvSpPr>
        <p:spPr>
          <a:xfrm>
            <a:off x="179561" y="198045"/>
            <a:ext cx="11832879" cy="6461911"/>
          </a:xfrm>
          <a:prstGeom prst="roundRect">
            <a:avLst>
              <a:gd name="adj" fmla="val 2667"/>
            </a:avLst>
          </a:prstGeom>
          <a:solidFill>
            <a:srgbClr val="F5F5F5"/>
          </a:solidFill>
          <a:ln w="41275">
            <a:solidFill>
              <a:schemeClr val="bg1">
                <a:alpha val="64000"/>
              </a:schemeClr>
            </a:solidFill>
          </a:ln>
          <a:effectLst>
            <a:outerShdw blurRad="127000" dist="38100" dir="8100000" algn="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95EBF0E3-A03F-41EA-9004-D7EC2FFF8A81}"/>
              </a:ext>
            </a:extLst>
          </p:cNvPr>
          <p:cNvSpPr/>
          <p:nvPr/>
        </p:nvSpPr>
        <p:spPr>
          <a:xfrm>
            <a:off x="4635056" y="421621"/>
            <a:ext cx="4678532" cy="43439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190500" dist="101600" dir="2700000" sx="98000" sy="98000" algn="tl" rotWithShape="0">
              <a:schemeClr val="tx1">
                <a:alpha val="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defRPr/>
            </a:pPr>
            <a:r>
              <a:rPr lang="en-US" altLang="ko-KR" sz="8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210 구름고딕 050" panose="02020603020101020101" pitchFamily="18" charset="-127"/>
                <a:ea typeface="210 구름고딕 050" panose="02020603020101020101" pitchFamily="18" charset="-127"/>
              </a:rPr>
              <a:t>PROJECT AZURE KINECT DK USING OPEN3D FOR VISUALIZE</a:t>
            </a:r>
            <a:endParaRPr lang="en-US" altLang="ko-KR" sz="3600" b="1" kern="0" dirty="0">
              <a:ln w="3175"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latin typeface="210 구름고딕 050" panose="02020603020101020101" pitchFamily="18" charset="-127"/>
              <a:ea typeface="210 구름고딕 050" panose="02020603020101020101" pitchFamily="18" charset="-127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99B8BBC0-DC5E-465A-8136-0A53CD305383}"/>
              </a:ext>
            </a:extLst>
          </p:cNvPr>
          <p:cNvSpPr/>
          <p:nvPr/>
        </p:nvSpPr>
        <p:spPr>
          <a:xfrm>
            <a:off x="8657808" y="467334"/>
            <a:ext cx="585789" cy="342964"/>
          </a:xfrm>
          <a:prstGeom prst="roundRect">
            <a:avLst>
              <a:gd name="adj" fmla="val 50000"/>
            </a:avLst>
          </a:prstGeom>
          <a:solidFill>
            <a:srgbClr val="FF7C8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ECABE05E-3A05-42A8-8012-A5E7102E0832}"/>
              </a:ext>
            </a:extLst>
          </p:cNvPr>
          <p:cNvGrpSpPr/>
          <p:nvPr/>
        </p:nvGrpSpPr>
        <p:grpSpPr>
          <a:xfrm>
            <a:off x="8855517" y="522696"/>
            <a:ext cx="190370" cy="232240"/>
            <a:chOff x="8723408" y="848204"/>
            <a:chExt cx="234693" cy="286312"/>
          </a:xfrm>
        </p:grpSpPr>
        <p:sp>
          <p:nvSpPr>
            <p:cNvPr id="9" name="원형: 비어 있음 8">
              <a:extLst>
                <a:ext uri="{FF2B5EF4-FFF2-40B4-BE49-F238E27FC236}">
                  <a16:creationId xmlns:a16="http://schemas.microsoft.com/office/drawing/2014/main" id="{8C8BF62A-12EE-42FF-BC50-C6000B60B297}"/>
                </a:ext>
              </a:extLst>
            </p:cNvPr>
            <p:cNvSpPr/>
            <p:nvPr/>
          </p:nvSpPr>
          <p:spPr>
            <a:xfrm>
              <a:off x="8723408" y="848204"/>
              <a:ext cx="209550" cy="209550"/>
            </a:xfrm>
            <a:prstGeom prst="donut">
              <a:avLst>
                <a:gd name="adj" fmla="val 14764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99715057-3C08-49A6-9144-B181BB3E9FFA}"/>
                </a:ext>
              </a:extLst>
            </p:cNvPr>
            <p:cNvSpPr/>
            <p:nvPr/>
          </p:nvSpPr>
          <p:spPr>
            <a:xfrm rot="18900000">
              <a:off x="8922101" y="990516"/>
              <a:ext cx="36000" cy="144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99B115DE-0AA8-4F26-A4C6-5135BD86A79C}"/>
              </a:ext>
            </a:extLst>
          </p:cNvPr>
          <p:cNvSpPr txBox="1"/>
          <p:nvPr/>
        </p:nvSpPr>
        <p:spPr>
          <a:xfrm>
            <a:off x="878322" y="421621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2400" b="1" kern="0" dirty="0">
                <a:ln w="3175"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210 나무고딕 EB" panose="02020603020101020101" pitchFamily="18" charset="-127"/>
                <a:ea typeface="210 나무고딕 EB" panose="02020603020101020101" pitchFamily="18" charset="-127"/>
              </a:rPr>
              <a:t>K4A GRABBER</a:t>
            </a:r>
            <a:endParaRPr lang="en-US" altLang="ko-KR" sz="2400" kern="0" dirty="0">
              <a:solidFill>
                <a:prstClr val="black">
                  <a:lumMod val="85000"/>
                  <a:lumOff val="15000"/>
                </a:prstClr>
              </a:solidFill>
              <a:latin typeface="210 나무고딕 EB" panose="02020603020101020101" pitchFamily="18" charset="-127"/>
              <a:ea typeface="210 나무고딕 EB" panose="02020603020101020101" pitchFamily="18" charset="-127"/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85634C77-D81C-4A3E-AFD5-95BAB1CFFC01}"/>
              </a:ext>
            </a:extLst>
          </p:cNvPr>
          <p:cNvSpPr/>
          <p:nvPr/>
        </p:nvSpPr>
        <p:spPr>
          <a:xfrm>
            <a:off x="339909" y="1116215"/>
            <a:ext cx="11503747" cy="5420387"/>
          </a:xfrm>
          <a:prstGeom prst="roundRect">
            <a:avLst>
              <a:gd name="adj" fmla="val 2642"/>
            </a:avLst>
          </a:prstGeom>
          <a:solidFill>
            <a:schemeClr val="bg1"/>
          </a:solidFill>
          <a:ln>
            <a:noFill/>
          </a:ln>
          <a:effectLst>
            <a:outerShdw blurRad="190500" dist="101600" dir="2700000" sx="98000" sy="98000" algn="tl" rotWithShape="0">
              <a:schemeClr val="tx1">
                <a:alpha val="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defRPr/>
            </a:pPr>
            <a:endParaRPr lang="en-US" altLang="ko-KR" sz="3600" b="1" kern="0" dirty="0">
              <a:ln w="3175">
                <a:noFill/>
              </a:ln>
              <a:solidFill>
                <a:prstClr val="white">
                  <a:lumMod val="85000"/>
                </a:prstClr>
              </a:solidFill>
            </a:endParaRPr>
          </a:p>
        </p:txBody>
      </p:sp>
      <p:pic>
        <p:nvPicPr>
          <p:cNvPr id="97" name="Picture 2" descr="Azure Kinect DK – AI 모델 개발 | Microsoft Azure">
            <a:extLst>
              <a:ext uri="{FF2B5EF4-FFF2-40B4-BE49-F238E27FC236}">
                <a16:creationId xmlns:a16="http://schemas.microsoft.com/office/drawing/2014/main" id="{FBF40E6D-A9C7-4D9E-A3E4-CD161BED4E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665" y="530336"/>
            <a:ext cx="521657" cy="273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69D1BC37-4236-47B0-A1D8-B9D5EF887F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5532" y="2171700"/>
            <a:ext cx="8572500" cy="2514600"/>
          </a:xfrm>
          <a:prstGeom prst="rect">
            <a:avLst/>
          </a:prstGeom>
          <a:ln w="12700">
            <a:solidFill>
              <a:schemeClr val="bg1">
                <a:lumMod val="85000"/>
              </a:schemeClr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D5AF799-FE7E-49A5-850D-ABAEF7F5FFB0}"/>
              </a:ext>
            </a:extLst>
          </p:cNvPr>
          <p:cNvSpPr txBox="1"/>
          <p:nvPr/>
        </p:nvSpPr>
        <p:spPr>
          <a:xfrm>
            <a:off x="2882900" y="5057453"/>
            <a:ext cx="6430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210 나무고딕 EB" panose="02020603020101020101" pitchFamily="18" charset="-127"/>
                <a:ea typeface="210 나무고딕 EB" panose="02020603020101020101" pitchFamily="18" charset="-127"/>
              </a:rPr>
              <a:t>두 센서의 </a:t>
            </a:r>
            <a:r>
              <a:rPr lang="en-US" altLang="ko-KR" b="1" dirty="0" err="1">
                <a:solidFill>
                  <a:srgbClr val="C00000"/>
                </a:solidFill>
                <a:latin typeface="210 나무고딕 EB" panose="02020603020101020101" pitchFamily="18" charset="-127"/>
                <a:ea typeface="210 나무고딕 EB" panose="02020603020101020101" pitchFamily="18" charset="-127"/>
              </a:rPr>
              <a:t>CameraParameter</a:t>
            </a:r>
            <a:r>
              <a:rPr lang="ko-KR" altLang="en-US" b="1" dirty="0">
                <a:solidFill>
                  <a:srgbClr val="C00000"/>
                </a:solidFill>
                <a:latin typeface="210 나무고딕 EB" panose="02020603020101020101" pitchFamily="18" charset="-127"/>
                <a:ea typeface="210 나무고딕 EB" panose="02020603020101020101" pitchFamily="18" charset="-127"/>
              </a:rPr>
              <a:t>를 추출한 </a:t>
            </a:r>
            <a:r>
              <a:rPr lang="en-US" altLang="ko-KR" b="1" dirty="0">
                <a:solidFill>
                  <a:srgbClr val="C00000"/>
                </a:solidFill>
                <a:latin typeface="210 나무고딕 EB" panose="02020603020101020101" pitchFamily="18" charset="-127"/>
                <a:ea typeface="210 나무고딕 EB" panose="02020603020101020101" pitchFamily="18" charset="-127"/>
              </a:rPr>
              <a:t>csv </a:t>
            </a:r>
            <a:r>
              <a:rPr lang="ko-KR" altLang="en-US" b="1" dirty="0">
                <a:solidFill>
                  <a:srgbClr val="C00000"/>
                </a:solidFill>
                <a:latin typeface="210 나무고딕 EB" panose="02020603020101020101" pitchFamily="18" charset="-127"/>
                <a:ea typeface="210 나무고딕 EB" panose="02020603020101020101" pitchFamily="18" charset="-127"/>
              </a:rPr>
              <a:t>파일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210 나무고딕 EB" panose="02020603020101020101" pitchFamily="18" charset="-127"/>
                <a:ea typeface="210 나무고딕 EB" panose="02020603020101020101" pitchFamily="18" charset="-127"/>
              </a:rPr>
              <a:t>을</a:t>
            </a:r>
            <a:r>
              <a:rPr lang="ko-KR" altLang="en-US" b="1" dirty="0">
                <a:solidFill>
                  <a:srgbClr val="C00000"/>
                </a:solidFill>
                <a:latin typeface="210 나무고딕 EB" panose="02020603020101020101" pitchFamily="18" charset="-127"/>
                <a:ea typeface="210 나무고딕 EB" panose="02020603020101020101" pitchFamily="18" charset="-127"/>
              </a:rPr>
              <a:t> </a:t>
            </a:r>
            <a:r>
              <a:rPr lang="en-US" altLang="ko-KR" dirty="0">
                <a:solidFill>
                  <a:schemeClr val="accent1"/>
                </a:solidFill>
                <a:latin typeface="210 나무고딕 EB" panose="02020603020101020101" pitchFamily="18" charset="-127"/>
                <a:ea typeface="210 나무고딕 EB" panose="02020603020101020101" pitchFamily="18" charset="-127"/>
              </a:rPr>
              <a:t>Write</a:t>
            </a:r>
            <a:endParaRPr lang="ko-KR" altLang="en-US" dirty="0">
              <a:solidFill>
                <a:schemeClr val="accent1"/>
              </a:solidFill>
              <a:latin typeface="210 나무고딕 EB" panose="02020603020101020101" pitchFamily="18" charset="-127"/>
              <a:ea typeface="210 나무고딕 E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68047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B90EC431-A090-44A7-82BD-410F0A05FE5F}"/>
              </a:ext>
            </a:extLst>
          </p:cNvPr>
          <p:cNvSpPr/>
          <p:nvPr/>
        </p:nvSpPr>
        <p:spPr>
          <a:xfrm>
            <a:off x="179561" y="198045"/>
            <a:ext cx="11832879" cy="6461911"/>
          </a:xfrm>
          <a:prstGeom prst="roundRect">
            <a:avLst>
              <a:gd name="adj" fmla="val 2667"/>
            </a:avLst>
          </a:prstGeom>
          <a:solidFill>
            <a:srgbClr val="F5F5F5"/>
          </a:solidFill>
          <a:ln w="41275">
            <a:solidFill>
              <a:schemeClr val="bg1">
                <a:alpha val="64000"/>
              </a:schemeClr>
            </a:solidFill>
          </a:ln>
          <a:effectLst>
            <a:outerShdw blurRad="127000" dist="38100" dir="8100000" algn="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95EBF0E3-A03F-41EA-9004-D7EC2FFF8A81}"/>
              </a:ext>
            </a:extLst>
          </p:cNvPr>
          <p:cNvSpPr/>
          <p:nvPr/>
        </p:nvSpPr>
        <p:spPr>
          <a:xfrm>
            <a:off x="4635056" y="421621"/>
            <a:ext cx="4678532" cy="43439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190500" dist="101600" dir="2700000" sx="98000" sy="98000" algn="tl" rotWithShape="0">
              <a:schemeClr val="tx1">
                <a:alpha val="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defRPr/>
            </a:pPr>
            <a:r>
              <a:rPr lang="en-US" altLang="ko-KR" sz="8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210 구름고딕 050" panose="02020603020101020101" pitchFamily="18" charset="-127"/>
                <a:ea typeface="210 구름고딕 050" panose="02020603020101020101" pitchFamily="18" charset="-127"/>
              </a:rPr>
              <a:t>PROJECT AZURE KINECT DK USING OPEN3D FOR VISUALIZE</a:t>
            </a:r>
            <a:endParaRPr lang="en-US" altLang="ko-KR" sz="3600" b="1" kern="0" dirty="0">
              <a:ln w="3175"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latin typeface="210 구름고딕 050" panose="02020603020101020101" pitchFamily="18" charset="-127"/>
              <a:ea typeface="210 구름고딕 050" panose="02020603020101020101" pitchFamily="18" charset="-127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99B8BBC0-DC5E-465A-8136-0A53CD305383}"/>
              </a:ext>
            </a:extLst>
          </p:cNvPr>
          <p:cNvSpPr/>
          <p:nvPr/>
        </p:nvSpPr>
        <p:spPr>
          <a:xfrm>
            <a:off x="8657808" y="467334"/>
            <a:ext cx="585789" cy="342964"/>
          </a:xfrm>
          <a:prstGeom prst="roundRect">
            <a:avLst>
              <a:gd name="adj" fmla="val 50000"/>
            </a:avLst>
          </a:prstGeom>
          <a:solidFill>
            <a:srgbClr val="FF7C8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ECABE05E-3A05-42A8-8012-A5E7102E0832}"/>
              </a:ext>
            </a:extLst>
          </p:cNvPr>
          <p:cNvGrpSpPr/>
          <p:nvPr/>
        </p:nvGrpSpPr>
        <p:grpSpPr>
          <a:xfrm>
            <a:off x="8855517" y="522696"/>
            <a:ext cx="190370" cy="232240"/>
            <a:chOff x="8723408" y="848204"/>
            <a:chExt cx="234693" cy="286312"/>
          </a:xfrm>
        </p:grpSpPr>
        <p:sp>
          <p:nvSpPr>
            <p:cNvPr id="9" name="원형: 비어 있음 8">
              <a:extLst>
                <a:ext uri="{FF2B5EF4-FFF2-40B4-BE49-F238E27FC236}">
                  <a16:creationId xmlns:a16="http://schemas.microsoft.com/office/drawing/2014/main" id="{8C8BF62A-12EE-42FF-BC50-C6000B60B297}"/>
                </a:ext>
              </a:extLst>
            </p:cNvPr>
            <p:cNvSpPr/>
            <p:nvPr/>
          </p:nvSpPr>
          <p:spPr>
            <a:xfrm>
              <a:off x="8723408" y="848204"/>
              <a:ext cx="209550" cy="209550"/>
            </a:xfrm>
            <a:prstGeom prst="donut">
              <a:avLst>
                <a:gd name="adj" fmla="val 14764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99715057-3C08-49A6-9144-B181BB3E9FFA}"/>
                </a:ext>
              </a:extLst>
            </p:cNvPr>
            <p:cNvSpPr/>
            <p:nvPr/>
          </p:nvSpPr>
          <p:spPr>
            <a:xfrm rot="18900000">
              <a:off x="8922101" y="990516"/>
              <a:ext cx="36000" cy="144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99B115DE-0AA8-4F26-A4C6-5135BD86A79C}"/>
              </a:ext>
            </a:extLst>
          </p:cNvPr>
          <p:cNvSpPr txBox="1"/>
          <p:nvPr/>
        </p:nvSpPr>
        <p:spPr>
          <a:xfrm>
            <a:off x="878322" y="421621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2400" b="1" kern="0" dirty="0">
                <a:ln w="3175"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210 나무고딕 EB" panose="02020603020101020101" pitchFamily="18" charset="-127"/>
                <a:ea typeface="210 나무고딕 EB" panose="02020603020101020101" pitchFamily="18" charset="-127"/>
              </a:rPr>
              <a:t>K4A GRABBER</a:t>
            </a:r>
            <a:endParaRPr lang="en-US" altLang="ko-KR" sz="2400" kern="0" dirty="0">
              <a:solidFill>
                <a:prstClr val="black">
                  <a:lumMod val="85000"/>
                  <a:lumOff val="15000"/>
                </a:prstClr>
              </a:solidFill>
              <a:latin typeface="210 나무고딕 EB" panose="02020603020101020101" pitchFamily="18" charset="-127"/>
              <a:ea typeface="210 나무고딕 EB" panose="02020603020101020101" pitchFamily="18" charset="-127"/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85634C77-D81C-4A3E-AFD5-95BAB1CFFC01}"/>
              </a:ext>
            </a:extLst>
          </p:cNvPr>
          <p:cNvSpPr/>
          <p:nvPr/>
        </p:nvSpPr>
        <p:spPr>
          <a:xfrm>
            <a:off x="339909" y="1116215"/>
            <a:ext cx="11503747" cy="5420387"/>
          </a:xfrm>
          <a:prstGeom prst="roundRect">
            <a:avLst>
              <a:gd name="adj" fmla="val 2642"/>
            </a:avLst>
          </a:prstGeom>
          <a:solidFill>
            <a:schemeClr val="bg1"/>
          </a:solidFill>
          <a:ln>
            <a:noFill/>
          </a:ln>
          <a:effectLst>
            <a:outerShdw blurRad="190500" dist="101600" dir="2700000" sx="98000" sy="98000" algn="tl" rotWithShape="0">
              <a:schemeClr val="tx1">
                <a:alpha val="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defRPr/>
            </a:pPr>
            <a:endParaRPr lang="en-US" altLang="ko-KR" sz="3600" b="1" kern="0" dirty="0">
              <a:ln w="3175">
                <a:noFill/>
              </a:ln>
              <a:solidFill>
                <a:prstClr val="white">
                  <a:lumMod val="85000"/>
                </a:prstClr>
              </a:solidFill>
            </a:endParaRPr>
          </a:p>
        </p:txBody>
      </p:sp>
      <p:pic>
        <p:nvPicPr>
          <p:cNvPr id="97" name="Picture 2" descr="Azure Kinect DK – AI 모델 개발 | Microsoft Azure">
            <a:extLst>
              <a:ext uri="{FF2B5EF4-FFF2-40B4-BE49-F238E27FC236}">
                <a16:creationId xmlns:a16="http://schemas.microsoft.com/office/drawing/2014/main" id="{FBF40E6D-A9C7-4D9E-A3E4-CD161BED4E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665" y="530336"/>
            <a:ext cx="521657" cy="273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 descr="텍스트, 실내, 벽, 혼잡한이(가) 표시된 사진&#10;&#10;자동 생성된 설명">
            <a:extLst>
              <a:ext uri="{FF2B5EF4-FFF2-40B4-BE49-F238E27FC236}">
                <a16:creationId xmlns:a16="http://schemas.microsoft.com/office/drawing/2014/main" id="{D42E0B80-EDB0-4E1D-8657-CB1F0370F2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9750" y="2139950"/>
            <a:ext cx="5402947" cy="3169279"/>
          </a:xfrm>
          <a:prstGeom prst="rect">
            <a:avLst/>
          </a:prstGeom>
        </p:spPr>
      </p:pic>
      <p:pic>
        <p:nvPicPr>
          <p:cNvPr id="5" name="그림 4" descr="텍스트, 벽, 실내, 방이(가) 표시된 사진&#10;&#10;자동 생성된 설명">
            <a:extLst>
              <a:ext uri="{FF2B5EF4-FFF2-40B4-BE49-F238E27FC236}">
                <a16:creationId xmlns:a16="http://schemas.microsoft.com/office/drawing/2014/main" id="{A49CBB6A-64CA-4E5C-9F68-FE773E8826E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393201" y="2537358"/>
            <a:ext cx="2578100" cy="2578100"/>
          </a:xfrm>
          <a:prstGeom prst="rect">
            <a:avLst/>
          </a:prstGeom>
          <a:effectLst>
            <a:softEdge rad="317500"/>
          </a:effectLst>
        </p:spPr>
      </p:pic>
      <p:pic>
        <p:nvPicPr>
          <p:cNvPr id="12" name="그래픽 11" descr="오른쪽 화살표 단색으로 채워진">
            <a:extLst>
              <a:ext uri="{FF2B5EF4-FFF2-40B4-BE49-F238E27FC236}">
                <a16:creationId xmlns:a16="http://schemas.microsoft.com/office/drawing/2014/main" id="{5DE5BCC0-F68F-489E-A646-07F1961975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26566" y="336920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5231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B90EC431-A090-44A7-82BD-410F0A05FE5F}"/>
              </a:ext>
            </a:extLst>
          </p:cNvPr>
          <p:cNvSpPr/>
          <p:nvPr/>
        </p:nvSpPr>
        <p:spPr>
          <a:xfrm>
            <a:off x="179561" y="198045"/>
            <a:ext cx="11832879" cy="6461911"/>
          </a:xfrm>
          <a:prstGeom prst="roundRect">
            <a:avLst>
              <a:gd name="adj" fmla="val 2667"/>
            </a:avLst>
          </a:prstGeom>
          <a:solidFill>
            <a:srgbClr val="F5F5F5"/>
          </a:solidFill>
          <a:ln w="41275">
            <a:solidFill>
              <a:schemeClr val="bg1">
                <a:alpha val="64000"/>
              </a:schemeClr>
            </a:solidFill>
          </a:ln>
          <a:effectLst>
            <a:outerShdw blurRad="127000" dist="38100" dir="8100000" algn="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95EBF0E3-A03F-41EA-9004-D7EC2FFF8A81}"/>
              </a:ext>
            </a:extLst>
          </p:cNvPr>
          <p:cNvSpPr/>
          <p:nvPr/>
        </p:nvSpPr>
        <p:spPr>
          <a:xfrm>
            <a:off x="4635056" y="421621"/>
            <a:ext cx="4678532" cy="43439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190500" dist="101600" dir="2700000" sx="98000" sy="98000" algn="tl" rotWithShape="0">
              <a:schemeClr val="tx1">
                <a:alpha val="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defRPr/>
            </a:pPr>
            <a:r>
              <a:rPr lang="en-US" altLang="ko-KR" sz="8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210 구름고딕 050" panose="02020603020101020101" pitchFamily="18" charset="-127"/>
                <a:ea typeface="210 구름고딕 050" panose="02020603020101020101" pitchFamily="18" charset="-127"/>
              </a:rPr>
              <a:t>PROJECT AZURE KINECT DK USING OPEN3D FOR VISUALIZE</a:t>
            </a:r>
            <a:endParaRPr lang="en-US" altLang="ko-KR" sz="3600" b="1" kern="0" dirty="0">
              <a:ln w="3175"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latin typeface="210 구름고딕 050" panose="02020603020101020101" pitchFamily="18" charset="-127"/>
              <a:ea typeface="210 구름고딕 050" panose="02020603020101020101" pitchFamily="18" charset="-127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99B8BBC0-DC5E-465A-8136-0A53CD305383}"/>
              </a:ext>
            </a:extLst>
          </p:cNvPr>
          <p:cNvSpPr/>
          <p:nvPr/>
        </p:nvSpPr>
        <p:spPr>
          <a:xfrm>
            <a:off x="8657808" y="467334"/>
            <a:ext cx="585789" cy="342964"/>
          </a:xfrm>
          <a:prstGeom prst="roundRect">
            <a:avLst>
              <a:gd name="adj" fmla="val 50000"/>
            </a:avLst>
          </a:prstGeom>
          <a:solidFill>
            <a:srgbClr val="FF7C8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ECABE05E-3A05-42A8-8012-A5E7102E0832}"/>
              </a:ext>
            </a:extLst>
          </p:cNvPr>
          <p:cNvGrpSpPr/>
          <p:nvPr/>
        </p:nvGrpSpPr>
        <p:grpSpPr>
          <a:xfrm>
            <a:off x="8855517" y="522696"/>
            <a:ext cx="190370" cy="232240"/>
            <a:chOff x="8723408" y="848204"/>
            <a:chExt cx="234693" cy="286312"/>
          </a:xfrm>
        </p:grpSpPr>
        <p:sp>
          <p:nvSpPr>
            <p:cNvPr id="9" name="원형: 비어 있음 8">
              <a:extLst>
                <a:ext uri="{FF2B5EF4-FFF2-40B4-BE49-F238E27FC236}">
                  <a16:creationId xmlns:a16="http://schemas.microsoft.com/office/drawing/2014/main" id="{8C8BF62A-12EE-42FF-BC50-C6000B60B297}"/>
                </a:ext>
              </a:extLst>
            </p:cNvPr>
            <p:cNvSpPr/>
            <p:nvPr/>
          </p:nvSpPr>
          <p:spPr>
            <a:xfrm>
              <a:off x="8723408" y="848204"/>
              <a:ext cx="209550" cy="209550"/>
            </a:xfrm>
            <a:prstGeom prst="donut">
              <a:avLst>
                <a:gd name="adj" fmla="val 14764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99715057-3C08-49A6-9144-B181BB3E9FFA}"/>
                </a:ext>
              </a:extLst>
            </p:cNvPr>
            <p:cNvSpPr/>
            <p:nvPr/>
          </p:nvSpPr>
          <p:spPr>
            <a:xfrm rot="18900000">
              <a:off x="8922101" y="990516"/>
              <a:ext cx="36000" cy="144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99B115DE-0AA8-4F26-A4C6-5135BD86A79C}"/>
              </a:ext>
            </a:extLst>
          </p:cNvPr>
          <p:cNvSpPr txBox="1"/>
          <p:nvPr/>
        </p:nvSpPr>
        <p:spPr>
          <a:xfrm>
            <a:off x="878322" y="421621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2400" b="1" kern="0" dirty="0">
                <a:ln w="3175"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210 나무고딕 EB" panose="02020603020101020101" pitchFamily="18" charset="-127"/>
                <a:ea typeface="210 나무고딕 EB" panose="02020603020101020101" pitchFamily="18" charset="-127"/>
              </a:rPr>
              <a:t>K4A GRABBER</a:t>
            </a:r>
            <a:endParaRPr lang="en-US" altLang="ko-KR" sz="2400" kern="0" dirty="0">
              <a:solidFill>
                <a:prstClr val="black">
                  <a:lumMod val="85000"/>
                  <a:lumOff val="15000"/>
                </a:prstClr>
              </a:solidFill>
              <a:latin typeface="210 나무고딕 EB" panose="02020603020101020101" pitchFamily="18" charset="-127"/>
              <a:ea typeface="210 나무고딕 EB" panose="02020603020101020101" pitchFamily="18" charset="-127"/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85634C77-D81C-4A3E-AFD5-95BAB1CFFC01}"/>
              </a:ext>
            </a:extLst>
          </p:cNvPr>
          <p:cNvSpPr/>
          <p:nvPr/>
        </p:nvSpPr>
        <p:spPr>
          <a:xfrm>
            <a:off x="339909" y="1116215"/>
            <a:ext cx="11503747" cy="5420387"/>
          </a:xfrm>
          <a:prstGeom prst="roundRect">
            <a:avLst>
              <a:gd name="adj" fmla="val 2642"/>
            </a:avLst>
          </a:prstGeom>
          <a:solidFill>
            <a:schemeClr val="bg1"/>
          </a:solidFill>
          <a:ln>
            <a:noFill/>
          </a:ln>
          <a:effectLst>
            <a:outerShdw blurRad="190500" dist="101600" dir="2700000" sx="98000" sy="98000" algn="tl" rotWithShape="0">
              <a:schemeClr val="tx1">
                <a:alpha val="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defRPr/>
            </a:pPr>
            <a:endParaRPr lang="en-US" altLang="ko-KR" sz="3600" b="1" kern="0" dirty="0">
              <a:ln w="3175">
                <a:noFill/>
              </a:ln>
              <a:solidFill>
                <a:prstClr val="white">
                  <a:lumMod val="85000"/>
                </a:prstClr>
              </a:solidFill>
            </a:endParaRPr>
          </a:p>
        </p:txBody>
      </p:sp>
      <p:pic>
        <p:nvPicPr>
          <p:cNvPr id="97" name="Picture 2" descr="Azure Kinect DK – AI 모델 개발 | Microsoft Azure">
            <a:extLst>
              <a:ext uri="{FF2B5EF4-FFF2-40B4-BE49-F238E27FC236}">
                <a16:creationId xmlns:a16="http://schemas.microsoft.com/office/drawing/2014/main" id="{FBF40E6D-A9C7-4D9E-A3E4-CD161BED4E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665" y="530336"/>
            <a:ext cx="521657" cy="273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 descr="텍스트, 전자기기, 스크린샷, 컴퓨터이(가) 표시된 사진&#10;&#10;자동 생성된 설명">
            <a:extLst>
              <a:ext uri="{FF2B5EF4-FFF2-40B4-BE49-F238E27FC236}">
                <a16:creationId xmlns:a16="http://schemas.microsoft.com/office/drawing/2014/main" id="{139C2539-5CE8-490A-9FB1-3BE4793B89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629" y="2470907"/>
            <a:ext cx="5183142" cy="2710693"/>
          </a:xfrm>
          <a:prstGeom prst="rect">
            <a:avLst/>
          </a:prstGeom>
        </p:spPr>
      </p:pic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6CCB8F44-8612-4ED0-A3FA-72A2956D18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0971" y="2644236"/>
            <a:ext cx="5167517" cy="2359564"/>
          </a:xfrm>
          <a:prstGeom prst="rect">
            <a:avLst/>
          </a:prstGeom>
          <a:ln w="12700"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7266399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B90EC431-A090-44A7-82BD-410F0A05FE5F}"/>
              </a:ext>
            </a:extLst>
          </p:cNvPr>
          <p:cNvSpPr/>
          <p:nvPr/>
        </p:nvSpPr>
        <p:spPr>
          <a:xfrm>
            <a:off x="179561" y="198045"/>
            <a:ext cx="11832879" cy="6461911"/>
          </a:xfrm>
          <a:prstGeom prst="roundRect">
            <a:avLst>
              <a:gd name="adj" fmla="val 2667"/>
            </a:avLst>
          </a:prstGeom>
          <a:solidFill>
            <a:srgbClr val="F5F5F5"/>
          </a:solidFill>
          <a:ln w="41275">
            <a:solidFill>
              <a:schemeClr val="bg1">
                <a:alpha val="64000"/>
              </a:schemeClr>
            </a:solidFill>
          </a:ln>
          <a:effectLst>
            <a:outerShdw blurRad="127000" dist="38100" dir="8100000" algn="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95EBF0E3-A03F-41EA-9004-D7EC2FFF8A81}"/>
              </a:ext>
            </a:extLst>
          </p:cNvPr>
          <p:cNvSpPr/>
          <p:nvPr/>
        </p:nvSpPr>
        <p:spPr>
          <a:xfrm>
            <a:off x="4635056" y="421621"/>
            <a:ext cx="4678532" cy="43439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190500" dist="101600" dir="2700000" sx="98000" sy="98000" algn="tl" rotWithShape="0">
              <a:schemeClr val="tx1">
                <a:alpha val="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defRPr/>
            </a:pPr>
            <a:r>
              <a:rPr lang="en-US" altLang="ko-KR" sz="8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210 구름고딕 050" panose="02020603020101020101" pitchFamily="18" charset="-127"/>
                <a:ea typeface="210 구름고딕 050" panose="02020603020101020101" pitchFamily="18" charset="-127"/>
              </a:rPr>
              <a:t>PROJECT AZURE KINECT DK USING OPEN3D FOR VISUALIZE</a:t>
            </a:r>
            <a:endParaRPr lang="en-US" altLang="ko-KR" sz="3600" b="1" kern="0" dirty="0">
              <a:ln w="3175"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latin typeface="210 구름고딕 050" panose="02020603020101020101" pitchFamily="18" charset="-127"/>
              <a:ea typeface="210 구름고딕 050" panose="02020603020101020101" pitchFamily="18" charset="-127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99B8BBC0-DC5E-465A-8136-0A53CD305383}"/>
              </a:ext>
            </a:extLst>
          </p:cNvPr>
          <p:cNvSpPr/>
          <p:nvPr/>
        </p:nvSpPr>
        <p:spPr>
          <a:xfrm>
            <a:off x="8657808" y="467334"/>
            <a:ext cx="585789" cy="342964"/>
          </a:xfrm>
          <a:prstGeom prst="roundRect">
            <a:avLst>
              <a:gd name="adj" fmla="val 50000"/>
            </a:avLst>
          </a:prstGeom>
          <a:solidFill>
            <a:srgbClr val="FF7C8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ECABE05E-3A05-42A8-8012-A5E7102E0832}"/>
              </a:ext>
            </a:extLst>
          </p:cNvPr>
          <p:cNvGrpSpPr/>
          <p:nvPr/>
        </p:nvGrpSpPr>
        <p:grpSpPr>
          <a:xfrm>
            <a:off x="8855517" y="522696"/>
            <a:ext cx="190370" cy="232240"/>
            <a:chOff x="8723408" y="848204"/>
            <a:chExt cx="234693" cy="286312"/>
          </a:xfrm>
        </p:grpSpPr>
        <p:sp>
          <p:nvSpPr>
            <p:cNvPr id="9" name="원형: 비어 있음 8">
              <a:extLst>
                <a:ext uri="{FF2B5EF4-FFF2-40B4-BE49-F238E27FC236}">
                  <a16:creationId xmlns:a16="http://schemas.microsoft.com/office/drawing/2014/main" id="{8C8BF62A-12EE-42FF-BC50-C6000B60B297}"/>
                </a:ext>
              </a:extLst>
            </p:cNvPr>
            <p:cNvSpPr/>
            <p:nvPr/>
          </p:nvSpPr>
          <p:spPr>
            <a:xfrm>
              <a:off x="8723408" y="848204"/>
              <a:ext cx="209550" cy="209550"/>
            </a:xfrm>
            <a:prstGeom prst="donut">
              <a:avLst>
                <a:gd name="adj" fmla="val 14764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99715057-3C08-49A6-9144-B181BB3E9FFA}"/>
                </a:ext>
              </a:extLst>
            </p:cNvPr>
            <p:cNvSpPr/>
            <p:nvPr/>
          </p:nvSpPr>
          <p:spPr>
            <a:xfrm rot="18900000">
              <a:off x="8922101" y="990516"/>
              <a:ext cx="36000" cy="144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99B115DE-0AA8-4F26-A4C6-5135BD86A79C}"/>
              </a:ext>
            </a:extLst>
          </p:cNvPr>
          <p:cNvSpPr txBox="1"/>
          <p:nvPr/>
        </p:nvSpPr>
        <p:spPr>
          <a:xfrm>
            <a:off x="878322" y="421621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2400" b="1" kern="0" dirty="0">
                <a:ln w="3175"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210 나무고딕 EB" panose="02020603020101020101" pitchFamily="18" charset="-127"/>
                <a:ea typeface="210 나무고딕 EB" panose="02020603020101020101" pitchFamily="18" charset="-127"/>
              </a:rPr>
              <a:t>K4A GRABBER</a:t>
            </a:r>
            <a:endParaRPr lang="en-US" altLang="ko-KR" sz="2400" kern="0" dirty="0">
              <a:solidFill>
                <a:prstClr val="black">
                  <a:lumMod val="85000"/>
                  <a:lumOff val="15000"/>
                </a:prstClr>
              </a:solidFill>
              <a:latin typeface="210 나무고딕 EB" panose="02020603020101020101" pitchFamily="18" charset="-127"/>
              <a:ea typeface="210 나무고딕 EB" panose="02020603020101020101" pitchFamily="18" charset="-127"/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85634C77-D81C-4A3E-AFD5-95BAB1CFFC01}"/>
              </a:ext>
            </a:extLst>
          </p:cNvPr>
          <p:cNvSpPr/>
          <p:nvPr/>
        </p:nvSpPr>
        <p:spPr>
          <a:xfrm>
            <a:off x="339909" y="1116215"/>
            <a:ext cx="11503747" cy="5420387"/>
          </a:xfrm>
          <a:prstGeom prst="roundRect">
            <a:avLst>
              <a:gd name="adj" fmla="val 2642"/>
            </a:avLst>
          </a:prstGeom>
          <a:solidFill>
            <a:schemeClr val="bg1"/>
          </a:solidFill>
          <a:ln>
            <a:noFill/>
          </a:ln>
          <a:effectLst>
            <a:outerShdw blurRad="190500" dist="101600" dir="2700000" sx="98000" sy="98000" algn="tl" rotWithShape="0">
              <a:schemeClr val="tx1">
                <a:alpha val="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defRPr/>
            </a:pPr>
            <a:endParaRPr lang="en-US" altLang="ko-KR" sz="3600" b="1" kern="0" dirty="0">
              <a:ln w="3175">
                <a:noFill/>
              </a:ln>
              <a:solidFill>
                <a:prstClr val="white">
                  <a:lumMod val="85000"/>
                </a:prstClr>
              </a:solidFill>
            </a:endParaRPr>
          </a:p>
        </p:txBody>
      </p:sp>
      <p:pic>
        <p:nvPicPr>
          <p:cNvPr id="97" name="Picture 2" descr="Azure Kinect DK – AI 모델 개발 | Microsoft Azure">
            <a:extLst>
              <a:ext uri="{FF2B5EF4-FFF2-40B4-BE49-F238E27FC236}">
                <a16:creationId xmlns:a16="http://schemas.microsoft.com/office/drawing/2014/main" id="{FBF40E6D-A9C7-4D9E-A3E4-CD161BED4E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665" y="530336"/>
            <a:ext cx="521657" cy="273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29B0709-10C1-423A-AE68-17FF46847C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6699" y="1168020"/>
            <a:ext cx="4010166" cy="471248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49E99C3-A7AA-45C7-8A3F-CF1126C3F133}"/>
              </a:ext>
            </a:extLst>
          </p:cNvPr>
          <p:cNvSpPr txBox="1"/>
          <p:nvPr/>
        </p:nvSpPr>
        <p:spPr>
          <a:xfrm>
            <a:off x="4282032" y="5982444"/>
            <a:ext cx="3619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나무고딕 EB" panose="02020603020101020101" pitchFamily="18" charset="-127"/>
                <a:ea typeface="210 나무고딕 EB" panose="02020603020101020101" pitchFamily="18" charset="-127"/>
              </a:rPr>
              <a:t>코드 분석은 차후에 할 예정</a:t>
            </a:r>
          </a:p>
        </p:txBody>
      </p:sp>
    </p:spTree>
    <p:extLst>
      <p:ext uri="{BB962C8B-B14F-4D97-AF65-F5344CB8AC3E}">
        <p14:creationId xmlns:p14="http://schemas.microsoft.com/office/powerpoint/2010/main" val="271853079"/>
      </p:ext>
    </p:extLst>
  </p:cSld>
  <p:clrMapOvr>
    <a:masterClrMapping/>
  </p:clrMapOvr>
</p:sld>
</file>

<file path=ppt/theme/theme1.xml><?xml version="1.0" encoding="utf-8"?>
<a:theme xmlns:a="http://schemas.openxmlformats.org/drawingml/2006/main" name="6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</TotalTime>
  <Words>238</Words>
  <Application>Microsoft Office PowerPoint</Application>
  <PresentationFormat>와이드스크린</PresentationFormat>
  <Paragraphs>44</Paragraphs>
  <Slides>15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0" baseType="lpstr">
      <vt:lpstr>210 구름고딕 050</vt:lpstr>
      <vt:lpstr>Arial</vt:lpstr>
      <vt:lpstr>맑은 고딕</vt:lpstr>
      <vt:lpstr>210 나무고딕 EB</vt:lpstr>
      <vt:lpstr>6_Office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유성민</cp:lastModifiedBy>
  <cp:revision>5</cp:revision>
  <dcterms:created xsi:type="dcterms:W3CDTF">2021-10-13T06:13:42Z</dcterms:created>
  <dcterms:modified xsi:type="dcterms:W3CDTF">2021-11-04T14:04:44Z</dcterms:modified>
</cp:coreProperties>
</file>